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63" r:id="rId1"/>
  </p:sldMasterIdLst>
  <p:notesMasterIdLst>
    <p:notesMasterId r:id="rId14"/>
  </p:notesMasterIdLst>
  <p:handoutMasterIdLst>
    <p:handoutMasterId r:id="rId15"/>
  </p:handoutMasterIdLst>
  <p:sldIdLst>
    <p:sldId id="445" r:id="rId2"/>
    <p:sldId id="513" r:id="rId3"/>
    <p:sldId id="512" r:id="rId4"/>
    <p:sldId id="525" r:id="rId5"/>
    <p:sldId id="526" r:id="rId6"/>
    <p:sldId id="527" r:id="rId7"/>
    <p:sldId id="528" r:id="rId8"/>
    <p:sldId id="514" r:id="rId9"/>
    <p:sldId id="529" r:id="rId10"/>
    <p:sldId id="530" r:id="rId11"/>
    <p:sldId id="531" r:id="rId12"/>
    <p:sldId id="532" r:id="rId13"/>
  </p:sldIdLst>
  <p:sldSz cx="9144000" cy="5143500" type="screen16x9"/>
  <p:notesSz cx="6797675" cy="9872663"/>
  <p:defaultTextStyle>
    <a:defPPr>
      <a:defRPr lang="it-IT"/>
    </a:defPPr>
    <a:lvl1pPr algn="l" rtl="0" fontAlgn="base">
      <a:spcBef>
        <a:spcPct val="0"/>
      </a:spcBef>
      <a:spcAft>
        <a:spcPct val="0"/>
      </a:spcAft>
      <a:defRPr kern="1200">
        <a:solidFill>
          <a:schemeClr val="tx1"/>
        </a:solidFill>
        <a:latin typeface="Arial" pitchFamily="34" charset="0"/>
        <a:ea typeface="ＭＳ Ｐゴシック" pitchFamily="34" charset="-128"/>
        <a:cs typeface="+mn-cs"/>
      </a:defRPr>
    </a:lvl1pPr>
    <a:lvl2pPr marL="407604" indent="-49708" algn="l" rtl="0" fontAlgn="base">
      <a:spcBef>
        <a:spcPct val="0"/>
      </a:spcBef>
      <a:spcAft>
        <a:spcPct val="0"/>
      </a:spcAft>
      <a:defRPr kern="1200">
        <a:solidFill>
          <a:schemeClr val="tx1"/>
        </a:solidFill>
        <a:latin typeface="Arial" pitchFamily="34" charset="0"/>
        <a:ea typeface="ＭＳ Ｐゴシック" pitchFamily="34" charset="-128"/>
        <a:cs typeface="+mn-cs"/>
      </a:defRPr>
    </a:lvl2pPr>
    <a:lvl3pPr marL="815208" indent="-99416" algn="l" rtl="0" fontAlgn="base">
      <a:spcBef>
        <a:spcPct val="0"/>
      </a:spcBef>
      <a:spcAft>
        <a:spcPct val="0"/>
      </a:spcAft>
      <a:defRPr kern="1200">
        <a:solidFill>
          <a:schemeClr val="tx1"/>
        </a:solidFill>
        <a:latin typeface="Arial" pitchFamily="34" charset="0"/>
        <a:ea typeface="ＭＳ Ｐゴシック" pitchFamily="34" charset="-128"/>
        <a:cs typeface="+mn-cs"/>
      </a:defRPr>
    </a:lvl3pPr>
    <a:lvl4pPr marL="1224055" indent="-150366" algn="l" rtl="0" fontAlgn="base">
      <a:spcBef>
        <a:spcPct val="0"/>
      </a:spcBef>
      <a:spcAft>
        <a:spcPct val="0"/>
      </a:spcAft>
      <a:defRPr kern="1200">
        <a:solidFill>
          <a:schemeClr val="tx1"/>
        </a:solidFill>
        <a:latin typeface="Arial" pitchFamily="34" charset="0"/>
        <a:ea typeface="ＭＳ Ｐゴシック" pitchFamily="34" charset="-128"/>
        <a:cs typeface="+mn-cs"/>
      </a:defRPr>
    </a:lvl4pPr>
    <a:lvl5pPr marL="1631659" indent="-200074" algn="l" rtl="0" fontAlgn="base">
      <a:spcBef>
        <a:spcPct val="0"/>
      </a:spcBef>
      <a:spcAft>
        <a:spcPct val="0"/>
      </a:spcAft>
      <a:defRPr kern="1200">
        <a:solidFill>
          <a:schemeClr val="tx1"/>
        </a:solidFill>
        <a:latin typeface="Arial" pitchFamily="34" charset="0"/>
        <a:ea typeface="ＭＳ Ｐゴシック" pitchFamily="34" charset="-128"/>
        <a:cs typeface="+mn-cs"/>
      </a:defRPr>
    </a:lvl5pPr>
    <a:lvl6pPr marL="1789481" algn="l" defTabSz="715792" rtl="0" eaLnBrk="1" latinLnBrk="0" hangingPunct="1">
      <a:defRPr kern="1200">
        <a:solidFill>
          <a:schemeClr val="tx1"/>
        </a:solidFill>
        <a:latin typeface="Arial" pitchFamily="34" charset="0"/>
        <a:ea typeface="ＭＳ Ｐゴシック" pitchFamily="34" charset="-128"/>
        <a:cs typeface="+mn-cs"/>
      </a:defRPr>
    </a:lvl6pPr>
    <a:lvl7pPr marL="2147377" algn="l" defTabSz="715792" rtl="0" eaLnBrk="1" latinLnBrk="0" hangingPunct="1">
      <a:defRPr kern="1200">
        <a:solidFill>
          <a:schemeClr val="tx1"/>
        </a:solidFill>
        <a:latin typeface="Arial" pitchFamily="34" charset="0"/>
        <a:ea typeface="ＭＳ Ｐゴシック" pitchFamily="34" charset="-128"/>
        <a:cs typeface="+mn-cs"/>
      </a:defRPr>
    </a:lvl7pPr>
    <a:lvl8pPr marL="2505273" algn="l" defTabSz="715792" rtl="0" eaLnBrk="1" latinLnBrk="0" hangingPunct="1">
      <a:defRPr kern="1200">
        <a:solidFill>
          <a:schemeClr val="tx1"/>
        </a:solidFill>
        <a:latin typeface="Arial" pitchFamily="34" charset="0"/>
        <a:ea typeface="ＭＳ Ｐゴシック" pitchFamily="34" charset="-128"/>
        <a:cs typeface="+mn-cs"/>
      </a:defRPr>
    </a:lvl8pPr>
    <a:lvl9pPr marL="2863169" algn="l" defTabSz="715792" rtl="0" eaLnBrk="1" latinLnBrk="0" hangingPunct="1">
      <a:defRPr kern="1200">
        <a:solidFill>
          <a:schemeClr val="tx1"/>
        </a:solidFill>
        <a:latin typeface="Arial" pitchFamily="34" charset="0"/>
        <a:ea typeface="ＭＳ Ｐゴシック" pitchFamily="34" charset="-128"/>
        <a:cs typeface="+mn-cs"/>
      </a:defRPr>
    </a:lvl9pPr>
  </p:defaultTextStyle>
  <p:extLst>
    <p:ext uri="{EFAFB233-063F-42B5-8137-9DF3F51BA10A}">
      <p15:sldGuideLst xmlns:p15="http://schemas.microsoft.com/office/powerpoint/2012/main">
        <p15:guide id="1" orient="horz" pos="2382">
          <p15:clr>
            <a:srgbClr val="A4A3A4"/>
          </p15:clr>
        </p15:guide>
        <p15:guide id="2" pos="3367">
          <p15:clr>
            <a:srgbClr val="A4A3A4"/>
          </p15:clr>
        </p15:guide>
        <p15:guide id="3" orient="horz" pos="1620">
          <p15:clr>
            <a:srgbClr val="A4A3A4"/>
          </p15:clr>
        </p15:guide>
        <p15:guide id="4" pos="2880">
          <p15:clr>
            <a:srgbClr val="A4A3A4"/>
          </p15:clr>
        </p15:guide>
      </p15:sldGuideLst>
    </p:ext>
    <p:ext uri="{2D200454-40CA-4A62-9FC3-DE9A4176ACB9}">
      <p15:notesGuideLst xmlns:p15="http://schemas.microsoft.com/office/powerpoint/2012/main">
        <p15:guide id="1" orient="horz" pos="3110">
          <p15:clr>
            <a:srgbClr val="A4A3A4"/>
          </p15:clr>
        </p15:guide>
        <p15:guide id="2" pos="214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ore"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A99BBD"/>
    <a:srgbClr val="B9CD96"/>
    <a:srgbClr val="D19392"/>
    <a:srgbClr val="93A9CF"/>
    <a:srgbClr val="DB843D"/>
    <a:srgbClr val="FFFF00"/>
    <a:srgbClr val="71588F"/>
    <a:srgbClr val="4BACC6"/>
    <a:srgbClr val="89A5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6A9ADD-41B1-4ECA-B6DD-3AB4ABC62728}" v="13" dt="2023-09-22T16:47:50.57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159" autoAdjust="0"/>
    <p:restoredTop sz="92308" autoAdjust="0"/>
  </p:normalViewPr>
  <p:slideViewPr>
    <p:cSldViewPr>
      <p:cViewPr varScale="1">
        <p:scale>
          <a:sx n="139" d="100"/>
          <a:sy n="139" d="100"/>
        </p:scale>
        <p:origin x="888" y="102"/>
      </p:cViewPr>
      <p:guideLst>
        <p:guide orient="horz" pos="2382"/>
        <p:guide pos="3367"/>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2964" y="-126"/>
      </p:cViewPr>
      <p:guideLst>
        <p:guide orient="horz" pos="3110"/>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0692" tIns="45346" rIns="90692" bIns="45346"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it-IT"/>
          </a:p>
        </p:txBody>
      </p:sp>
      <p:sp>
        <p:nvSpPr>
          <p:cNvPr id="3075" name="Rectangle 3"/>
          <p:cNvSpPr>
            <a:spLocks noGrp="1" noChangeArrowheads="1"/>
          </p:cNvSpPr>
          <p:nvPr>
            <p:ph type="dt" sz="quarter" idx="1"/>
          </p:nvPr>
        </p:nvSpPr>
        <p:spPr bwMode="auto">
          <a:xfrm>
            <a:off x="3849688" y="0"/>
            <a:ext cx="2946400" cy="493713"/>
          </a:xfrm>
          <a:prstGeom prst="rect">
            <a:avLst/>
          </a:prstGeom>
          <a:noFill/>
          <a:ln w="9525">
            <a:noFill/>
            <a:miter lim="800000"/>
            <a:headEnd/>
            <a:tailEnd/>
          </a:ln>
          <a:effectLst/>
        </p:spPr>
        <p:txBody>
          <a:bodyPr vert="horz" wrap="square" lIns="90692" tIns="45346" rIns="90692" bIns="45346"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it-IT"/>
          </a:p>
        </p:txBody>
      </p:sp>
      <p:sp>
        <p:nvSpPr>
          <p:cNvPr id="3076" name="Rectangle 4"/>
          <p:cNvSpPr>
            <a:spLocks noGrp="1" noChangeArrowheads="1"/>
          </p:cNvSpPr>
          <p:nvPr>
            <p:ph type="ftr" sz="quarter" idx="2"/>
          </p:nvPr>
        </p:nvSpPr>
        <p:spPr bwMode="auto">
          <a:xfrm>
            <a:off x="0" y="9377363"/>
            <a:ext cx="2946400" cy="493712"/>
          </a:xfrm>
          <a:prstGeom prst="rect">
            <a:avLst/>
          </a:prstGeom>
          <a:noFill/>
          <a:ln w="9525">
            <a:noFill/>
            <a:miter lim="800000"/>
            <a:headEnd/>
            <a:tailEnd/>
          </a:ln>
          <a:effectLst/>
        </p:spPr>
        <p:txBody>
          <a:bodyPr vert="horz" wrap="square" lIns="90692" tIns="45346" rIns="90692" bIns="45346"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it-IT"/>
          </a:p>
        </p:txBody>
      </p:sp>
      <p:sp>
        <p:nvSpPr>
          <p:cNvPr id="3077" name="Rectangle 5"/>
          <p:cNvSpPr>
            <a:spLocks noGrp="1" noChangeArrowheads="1"/>
          </p:cNvSpPr>
          <p:nvPr>
            <p:ph type="sldNum" sz="quarter" idx="3"/>
          </p:nvPr>
        </p:nvSpPr>
        <p:spPr bwMode="auto">
          <a:xfrm>
            <a:off x="3849688" y="9377363"/>
            <a:ext cx="2946400" cy="493712"/>
          </a:xfrm>
          <a:prstGeom prst="rect">
            <a:avLst/>
          </a:prstGeom>
          <a:noFill/>
          <a:ln w="9525">
            <a:noFill/>
            <a:miter lim="800000"/>
            <a:headEnd/>
            <a:tailEnd/>
          </a:ln>
          <a:effectLst/>
        </p:spPr>
        <p:txBody>
          <a:bodyPr vert="horz" wrap="square" lIns="90692" tIns="45346" rIns="90692" bIns="45346" numCol="1" anchor="b" anchorCtr="0" compatLnSpc="1">
            <a:prstTxWarp prst="textNoShape">
              <a:avLst/>
            </a:prstTxWarp>
          </a:bodyPr>
          <a:lstStyle>
            <a:lvl1pPr algn="r">
              <a:defRPr sz="1200"/>
            </a:lvl1pPr>
          </a:lstStyle>
          <a:p>
            <a:pPr>
              <a:defRPr/>
            </a:pPr>
            <a:fld id="{D2764669-31E4-4E05-AFF9-0A030C29FEA2}" type="slidenum">
              <a:rPr lang="it-IT"/>
              <a:pPr>
                <a:defRPr/>
              </a:pPr>
              <a:t>‹N›</a:t>
            </a:fld>
            <a:endParaRPr lang="it-IT"/>
          </a:p>
        </p:txBody>
      </p:sp>
    </p:spTree>
    <p:extLst>
      <p:ext uri="{BB962C8B-B14F-4D97-AF65-F5344CB8AC3E}">
        <p14:creationId xmlns:p14="http://schemas.microsoft.com/office/powerpoint/2010/main" val="2185814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9154" name="Rectangle 2"/>
          <p:cNvSpPr>
            <a:spLocks noGrp="1" noChangeArrowheads="1"/>
          </p:cNvSpPr>
          <p:nvPr>
            <p:ph type="hdr" sz="quarter"/>
          </p:nvPr>
        </p:nvSpPr>
        <p:spPr bwMode="auto">
          <a:xfrm>
            <a:off x="0" y="0"/>
            <a:ext cx="2946400" cy="493713"/>
          </a:xfrm>
          <a:prstGeom prst="rect">
            <a:avLst/>
          </a:prstGeom>
          <a:noFill/>
          <a:ln w="9525">
            <a:noFill/>
            <a:miter lim="800000"/>
            <a:headEnd/>
            <a:tailEnd/>
          </a:ln>
          <a:effectLst/>
        </p:spPr>
        <p:txBody>
          <a:bodyPr vert="horz" wrap="square" lIns="90692" tIns="45346" rIns="90692" bIns="45346" numCol="1" anchor="t"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it-IT"/>
          </a:p>
        </p:txBody>
      </p:sp>
      <p:sp>
        <p:nvSpPr>
          <p:cNvPr id="49155" name="Rectangle 3"/>
          <p:cNvSpPr>
            <a:spLocks noGrp="1" noChangeArrowheads="1"/>
          </p:cNvSpPr>
          <p:nvPr>
            <p:ph type="dt" idx="1"/>
          </p:nvPr>
        </p:nvSpPr>
        <p:spPr bwMode="auto">
          <a:xfrm>
            <a:off x="3849688" y="0"/>
            <a:ext cx="2946400" cy="493713"/>
          </a:xfrm>
          <a:prstGeom prst="rect">
            <a:avLst/>
          </a:prstGeom>
          <a:noFill/>
          <a:ln w="9525">
            <a:noFill/>
            <a:miter lim="800000"/>
            <a:headEnd/>
            <a:tailEnd/>
          </a:ln>
          <a:effectLst/>
        </p:spPr>
        <p:txBody>
          <a:bodyPr vert="horz" wrap="square" lIns="90692" tIns="45346" rIns="90692" bIns="45346" numCol="1" anchor="t" anchorCtr="0" compatLnSpc="1">
            <a:prstTxWarp prst="textNoShape">
              <a:avLst/>
            </a:prstTxWarp>
          </a:bodyPr>
          <a:lstStyle>
            <a:lvl1pPr algn="r">
              <a:defRPr sz="1200">
                <a:latin typeface="Arial" charset="0"/>
                <a:ea typeface="ＭＳ Ｐゴシック" charset="0"/>
                <a:cs typeface="ＭＳ Ｐゴシック" charset="0"/>
              </a:defRPr>
            </a:lvl1pPr>
          </a:lstStyle>
          <a:p>
            <a:pPr>
              <a:defRPr/>
            </a:pPr>
            <a:endParaRPr lang="it-IT"/>
          </a:p>
        </p:txBody>
      </p:sp>
      <p:sp>
        <p:nvSpPr>
          <p:cNvPr id="20484" name="Rectangle 4"/>
          <p:cNvSpPr>
            <a:spLocks noGrp="1" noRot="1" noChangeAspect="1" noChangeArrowheads="1" noTextEdit="1"/>
          </p:cNvSpPr>
          <p:nvPr>
            <p:ph type="sldImg" idx="2"/>
          </p:nvPr>
        </p:nvSpPr>
        <p:spPr bwMode="auto">
          <a:xfrm>
            <a:off x="107950" y="739775"/>
            <a:ext cx="6581775" cy="3703638"/>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7" name="Rectangle 5"/>
          <p:cNvSpPr>
            <a:spLocks noGrp="1" noChangeArrowheads="1"/>
          </p:cNvSpPr>
          <p:nvPr>
            <p:ph type="body" sz="quarter" idx="3"/>
          </p:nvPr>
        </p:nvSpPr>
        <p:spPr bwMode="auto">
          <a:xfrm>
            <a:off x="679450" y="4689475"/>
            <a:ext cx="5438775" cy="4443413"/>
          </a:xfrm>
          <a:prstGeom prst="rect">
            <a:avLst/>
          </a:prstGeom>
          <a:noFill/>
          <a:ln w="9525">
            <a:noFill/>
            <a:miter lim="800000"/>
            <a:headEnd/>
            <a:tailEnd/>
          </a:ln>
          <a:effectLst/>
        </p:spPr>
        <p:txBody>
          <a:bodyPr vert="horz" wrap="square" lIns="90692" tIns="45346" rIns="90692" bIns="45346" numCol="1" anchor="t" anchorCtr="0" compatLnSpc="1">
            <a:prstTxWarp prst="textNoShape">
              <a:avLst/>
            </a:prstTxWarp>
          </a:bodyPr>
          <a:lstStyle/>
          <a:p>
            <a:pPr lvl="0"/>
            <a:r>
              <a:rPr lang="it-IT" noProof="0"/>
              <a:t>Fare clic per modificare gli stili del testo dello schema</a:t>
            </a:r>
          </a:p>
          <a:p>
            <a:pPr lvl="1"/>
            <a:r>
              <a:rPr lang="it-IT" noProof="0"/>
              <a:t>Secondo livello</a:t>
            </a:r>
          </a:p>
          <a:p>
            <a:pPr lvl="2"/>
            <a:r>
              <a:rPr lang="it-IT" noProof="0"/>
              <a:t>Terzo livello</a:t>
            </a:r>
          </a:p>
          <a:p>
            <a:pPr lvl="3"/>
            <a:r>
              <a:rPr lang="it-IT" noProof="0"/>
              <a:t>Quarto livello</a:t>
            </a:r>
          </a:p>
          <a:p>
            <a:pPr lvl="4"/>
            <a:r>
              <a:rPr lang="it-IT" noProof="0"/>
              <a:t>Quinto livello</a:t>
            </a:r>
          </a:p>
        </p:txBody>
      </p:sp>
      <p:sp>
        <p:nvSpPr>
          <p:cNvPr id="49158" name="Rectangle 6"/>
          <p:cNvSpPr>
            <a:spLocks noGrp="1" noChangeArrowheads="1"/>
          </p:cNvSpPr>
          <p:nvPr>
            <p:ph type="ftr" sz="quarter" idx="4"/>
          </p:nvPr>
        </p:nvSpPr>
        <p:spPr bwMode="auto">
          <a:xfrm>
            <a:off x="0" y="9377363"/>
            <a:ext cx="2946400" cy="493712"/>
          </a:xfrm>
          <a:prstGeom prst="rect">
            <a:avLst/>
          </a:prstGeom>
          <a:noFill/>
          <a:ln w="9525">
            <a:noFill/>
            <a:miter lim="800000"/>
            <a:headEnd/>
            <a:tailEnd/>
          </a:ln>
          <a:effectLst/>
        </p:spPr>
        <p:txBody>
          <a:bodyPr vert="horz" wrap="square" lIns="90692" tIns="45346" rIns="90692" bIns="45346" numCol="1" anchor="b" anchorCtr="0" compatLnSpc="1">
            <a:prstTxWarp prst="textNoShape">
              <a:avLst/>
            </a:prstTxWarp>
          </a:bodyPr>
          <a:lstStyle>
            <a:lvl1pPr>
              <a:defRPr sz="1200">
                <a:latin typeface="Arial" charset="0"/>
                <a:ea typeface="ＭＳ Ｐゴシック" charset="0"/>
                <a:cs typeface="ＭＳ Ｐゴシック" charset="0"/>
              </a:defRPr>
            </a:lvl1pPr>
          </a:lstStyle>
          <a:p>
            <a:pPr>
              <a:defRPr/>
            </a:pPr>
            <a:endParaRPr lang="it-IT"/>
          </a:p>
        </p:txBody>
      </p:sp>
      <p:sp>
        <p:nvSpPr>
          <p:cNvPr id="49159" name="Rectangle 7"/>
          <p:cNvSpPr>
            <a:spLocks noGrp="1" noChangeArrowheads="1"/>
          </p:cNvSpPr>
          <p:nvPr>
            <p:ph type="sldNum" sz="quarter" idx="5"/>
          </p:nvPr>
        </p:nvSpPr>
        <p:spPr bwMode="auto">
          <a:xfrm>
            <a:off x="3849688" y="9377363"/>
            <a:ext cx="2946400" cy="493712"/>
          </a:xfrm>
          <a:prstGeom prst="rect">
            <a:avLst/>
          </a:prstGeom>
          <a:noFill/>
          <a:ln w="9525">
            <a:noFill/>
            <a:miter lim="800000"/>
            <a:headEnd/>
            <a:tailEnd/>
          </a:ln>
          <a:effectLst/>
        </p:spPr>
        <p:txBody>
          <a:bodyPr vert="horz" wrap="square" lIns="90692" tIns="45346" rIns="90692" bIns="45346" numCol="1" anchor="b" anchorCtr="0" compatLnSpc="1">
            <a:prstTxWarp prst="textNoShape">
              <a:avLst/>
            </a:prstTxWarp>
          </a:bodyPr>
          <a:lstStyle>
            <a:lvl1pPr algn="r">
              <a:defRPr sz="1200"/>
            </a:lvl1pPr>
          </a:lstStyle>
          <a:p>
            <a:pPr>
              <a:defRPr/>
            </a:pPr>
            <a:fld id="{4ED36BEF-5D4B-439C-93E8-6A7CEFD85CC5}" type="slidenum">
              <a:rPr lang="it-IT"/>
              <a:pPr>
                <a:defRPr/>
              </a:pPr>
              <a:t>‹N›</a:t>
            </a:fld>
            <a:endParaRPr lang="it-IT"/>
          </a:p>
        </p:txBody>
      </p:sp>
    </p:spTree>
    <p:extLst>
      <p:ext uri="{BB962C8B-B14F-4D97-AF65-F5344CB8AC3E}">
        <p14:creationId xmlns:p14="http://schemas.microsoft.com/office/powerpoint/2010/main" val="6948963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pitchFamily="96" charset="0"/>
        <a:ea typeface="ＭＳ Ｐゴシック" pitchFamily="-84" charset="-128"/>
        <a:cs typeface="ＭＳ Ｐゴシック" pitchFamily="-84" charset="-128"/>
      </a:defRPr>
    </a:lvl1pPr>
    <a:lvl2pPr marL="407604" algn="l" rtl="0" eaLnBrk="0" fontAlgn="base" hangingPunct="0">
      <a:spcBef>
        <a:spcPct val="30000"/>
      </a:spcBef>
      <a:spcAft>
        <a:spcPct val="0"/>
      </a:spcAft>
      <a:defRPr sz="1100" kern="1200">
        <a:solidFill>
          <a:schemeClr val="tx1"/>
        </a:solidFill>
        <a:latin typeface="Arial" pitchFamily="96" charset="0"/>
        <a:ea typeface="ＭＳ Ｐゴシック" pitchFamily="96" charset="-128"/>
        <a:cs typeface="+mn-cs"/>
      </a:defRPr>
    </a:lvl2pPr>
    <a:lvl3pPr marL="815208" algn="l" rtl="0" eaLnBrk="0" fontAlgn="base" hangingPunct="0">
      <a:spcBef>
        <a:spcPct val="30000"/>
      </a:spcBef>
      <a:spcAft>
        <a:spcPct val="0"/>
      </a:spcAft>
      <a:defRPr sz="1100" kern="1200">
        <a:solidFill>
          <a:schemeClr val="tx1"/>
        </a:solidFill>
        <a:latin typeface="Arial" pitchFamily="96" charset="0"/>
        <a:ea typeface="ＭＳ Ｐゴシック" pitchFamily="96" charset="-128"/>
        <a:cs typeface="+mn-cs"/>
      </a:defRPr>
    </a:lvl3pPr>
    <a:lvl4pPr marL="1224055" algn="l" rtl="0" eaLnBrk="0" fontAlgn="base" hangingPunct="0">
      <a:spcBef>
        <a:spcPct val="30000"/>
      </a:spcBef>
      <a:spcAft>
        <a:spcPct val="0"/>
      </a:spcAft>
      <a:defRPr sz="1100" kern="1200">
        <a:solidFill>
          <a:schemeClr val="tx1"/>
        </a:solidFill>
        <a:latin typeface="Arial" pitchFamily="96" charset="0"/>
        <a:ea typeface="ＭＳ Ｐゴシック" pitchFamily="96" charset="-128"/>
        <a:cs typeface="+mn-cs"/>
      </a:defRPr>
    </a:lvl4pPr>
    <a:lvl5pPr marL="1631659" algn="l" rtl="0" eaLnBrk="0" fontAlgn="base" hangingPunct="0">
      <a:spcBef>
        <a:spcPct val="30000"/>
      </a:spcBef>
      <a:spcAft>
        <a:spcPct val="0"/>
      </a:spcAft>
      <a:defRPr sz="1100" kern="1200">
        <a:solidFill>
          <a:schemeClr val="tx1"/>
        </a:solidFill>
        <a:latin typeface="Arial" pitchFamily="96" charset="0"/>
        <a:ea typeface="ＭＳ Ｐゴシック" pitchFamily="96" charset="-128"/>
        <a:cs typeface="+mn-cs"/>
      </a:defRPr>
    </a:lvl5pPr>
    <a:lvl6pPr marL="2040903" algn="l" defTabSz="408181" rtl="0" eaLnBrk="1" latinLnBrk="0" hangingPunct="1">
      <a:defRPr sz="1100" kern="1200">
        <a:solidFill>
          <a:schemeClr val="tx1"/>
        </a:solidFill>
        <a:latin typeface="+mn-lt"/>
        <a:ea typeface="+mn-ea"/>
        <a:cs typeface="+mn-cs"/>
      </a:defRPr>
    </a:lvl6pPr>
    <a:lvl7pPr marL="2449084" algn="l" defTabSz="408181" rtl="0" eaLnBrk="1" latinLnBrk="0" hangingPunct="1">
      <a:defRPr sz="1100" kern="1200">
        <a:solidFill>
          <a:schemeClr val="tx1"/>
        </a:solidFill>
        <a:latin typeface="+mn-lt"/>
        <a:ea typeface="+mn-ea"/>
        <a:cs typeface="+mn-cs"/>
      </a:defRPr>
    </a:lvl7pPr>
    <a:lvl8pPr marL="2857264" algn="l" defTabSz="408181" rtl="0" eaLnBrk="1" latinLnBrk="0" hangingPunct="1">
      <a:defRPr sz="1100" kern="1200">
        <a:solidFill>
          <a:schemeClr val="tx1"/>
        </a:solidFill>
        <a:latin typeface="+mn-lt"/>
        <a:ea typeface="+mn-ea"/>
        <a:cs typeface="+mn-cs"/>
      </a:defRPr>
    </a:lvl8pPr>
    <a:lvl9pPr marL="3265445" algn="l" defTabSz="408181"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3</a:t>
            </a:fld>
            <a:endParaRPr lang="it-IT"/>
          </a:p>
        </p:txBody>
      </p:sp>
    </p:spTree>
    <p:extLst>
      <p:ext uri="{BB962C8B-B14F-4D97-AF65-F5344CB8AC3E}">
        <p14:creationId xmlns:p14="http://schemas.microsoft.com/office/powerpoint/2010/main" val="12740340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4</a:t>
            </a:fld>
            <a:endParaRPr lang="it-IT"/>
          </a:p>
        </p:txBody>
      </p:sp>
    </p:spTree>
    <p:extLst>
      <p:ext uri="{BB962C8B-B14F-4D97-AF65-F5344CB8AC3E}">
        <p14:creationId xmlns:p14="http://schemas.microsoft.com/office/powerpoint/2010/main" val="33350913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5</a:t>
            </a:fld>
            <a:endParaRPr lang="it-IT"/>
          </a:p>
        </p:txBody>
      </p:sp>
    </p:spTree>
    <p:extLst>
      <p:ext uri="{BB962C8B-B14F-4D97-AF65-F5344CB8AC3E}">
        <p14:creationId xmlns:p14="http://schemas.microsoft.com/office/powerpoint/2010/main" val="25511671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6</a:t>
            </a:fld>
            <a:endParaRPr lang="it-IT"/>
          </a:p>
        </p:txBody>
      </p:sp>
    </p:spTree>
    <p:extLst>
      <p:ext uri="{BB962C8B-B14F-4D97-AF65-F5344CB8AC3E}">
        <p14:creationId xmlns:p14="http://schemas.microsoft.com/office/powerpoint/2010/main" val="34098708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7</a:t>
            </a:fld>
            <a:endParaRPr lang="it-IT"/>
          </a:p>
        </p:txBody>
      </p:sp>
    </p:spTree>
    <p:extLst>
      <p:ext uri="{BB962C8B-B14F-4D97-AF65-F5344CB8AC3E}">
        <p14:creationId xmlns:p14="http://schemas.microsoft.com/office/powerpoint/2010/main" val="11316493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9</a:t>
            </a:fld>
            <a:endParaRPr lang="it-IT"/>
          </a:p>
        </p:txBody>
      </p:sp>
    </p:spTree>
    <p:extLst>
      <p:ext uri="{BB962C8B-B14F-4D97-AF65-F5344CB8AC3E}">
        <p14:creationId xmlns:p14="http://schemas.microsoft.com/office/powerpoint/2010/main" val="29873282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10</a:t>
            </a:fld>
            <a:endParaRPr lang="it-IT"/>
          </a:p>
        </p:txBody>
      </p:sp>
    </p:spTree>
    <p:extLst>
      <p:ext uri="{BB962C8B-B14F-4D97-AF65-F5344CB8AC3E}">
        <p14:creationId xmlns:p14="http://schemas.microsoft.com/office/powerpoint/2010/main" val="36696004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11</a:t>
            </a:fld>
            <a:endParaRPr lang="it-IT"/>
          </a:p>
        </p:txBody>
      </p:sp>
    </p:spTree>
    <p:extLst>
      <p:ext uri="{BB962C8B-B14F-4D97-AF65-F5344CB8AC3E}">
        <p14:creationId xmlns:p14="http://schemas.microsoft.com/office/powerpoint/2010/main" val="34088680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107950" y="739775"/>
            <a:ext cx="6581775" cy="3703638"/>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pPr>
              <a:defRPr/>
            </a:pPr>
            <a:fld id="{4ED36BEF-5D4B-439C-93E8-6A7CEFD85CC5}" type="slidenum">
              <a:rPr lang="it-IT" smtClean="0"/>
              <a:pPr>
                <a:defRPr/>
              </a:pPr>
              <a:t>12</a:t>
            </a:fld>
            <a:endParaRPr lang="it-IT"/>
          </a:p>
        </p:txBody>
      </p:sp>
    </p:spTree>
    <p:extLst>
      <p:ext uri="{BB962C8B-B14F-4D97-AF65-F5344CB8AC3E}">
        <p14:creationId xmlns:p14="http://schemas.microsoft.com/office/powerpoint/2010/main" val="3486942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tito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362915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olo e contenuto">
    <p:spTree>
      <p:nvGrpSpPr>
        <p:cNvPr id="1" name=""/>
        <p:cNvGrpSpPr/>
        <p:nvPr/>
      </p:nvGrpSpPr>
      <p:grpSpPr>
        <a:xfrm>
          <a:off x="0" y="0"/>
          <a:ext cx="0" cy="0"/>
          <a:chOff x="0" y="0"/>
          <a:chExt cx="0" cy="0"/>
        </a:xfrm>
      </p:grpSpPr>
    </p:spTree>
    <p:extLst>
      <p:ext uri="{BB962C8B-B14F-4D97-AF65-F5344CB8AC3E}">
        <p14:creationId xmlns:p14="http://schemas.microsoft.com/office/powerpoint/2010/main" val="745528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Intestazione sezione">
    <p:spTree>
      <p:nvGrpSpPr>
        <p:cNvPr id="1" name=""/>
        <p:cNvGrpSpPr/>
        <p:nvPr/>
      </p:nvGrpSpPr>
      <p:grpSpPr>
        <a:xfrm>
          <a:off x="0" y="0"/>
          <a:ext cx="0" cy="0"/>
          <a:chOff x="0" y="0"/>
          <a:chExt cx="0" cy="0"/>
        </a:xfrm>
      </p:grpSpPr>
      <p:pic>
        <p:nvPicPr>
          <p:cNvPr id="3" name="Immagine 2">
            <a:extLst>
              <a:ext uri="{FF2B5EF4-FFF2-40B4-BE49-F238E27FC236}">
                <a16:creationId xmlns:a16="http://schemas.microsoft.com/office/drawing/2014/main" id="{7A6F0D1A-7B90-4515-9C4C-6715576E9275}"/>
              </a:ext>
            </a:extLst>
          </p:cNvPr>
          <p:cNvPicPr>
            <a:picLocks noChangeAspect="1"/>
          </p:cNvPicPr>
          <p:nvPr userDrawn="1"/>
        </p:nvPicPr>
        <p:blipFill>
          <a:blip r:embed="rId2"/>
          <a:stretch>
            <a:fillRect/>
          </a:stretch>
        </p:blipFill>
        <p:spPr>
          <a:xfrm>
            <a:off x="1443037" y="1393676"/>
            <a:ext cx="6257925" cy="2762250"/>
          </a:xfrm>
          <a:prstGeom prst="rect">
            <a:avLst/>
          </a:prstGeom>
        </p:spPr>
      </p:pic>
    </p:spTree>
    <p:extLst>
      <p:ext uri="{BB962C8B-B14F-4D97-AF65-F5344CB8AC3E}">
        <p14:creationId xmlns:p14="http://schemas.microsoft.com/office/powerpoint/2010/main" val="33862230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4.png"/><Relationship Id="rId13" Type="http://schemas.microsoft.com/office/2007/relationships/hdphoto" Target="../media/hdphoto3.wdp"/><Relationship Id="rId18" Type="http://schemas.microsoft.com/office/2007/relationships/hdphoto" Target="../media/hdphoto5.wdp"/><Relationship Id="rId3" Type="http://schemas.openxmlformats.org/officeDocument/2006/relationships/slideLayout" Target="../slideLayouts/slideLayout3.xml"/><Relationship Id="rId7" Type="http://schemas.openxmlformats.org/officeDocument/2006/relationships/image" Target="../media/image3.png"/><Relationship Id="rId12" Type="http://schemas.openxmlformats.org/officeDocument/2006/relationships/image" Target="../media/image6.png"/><Relationship Id="rId17" Type="http://schemas.openxmlformats.org/officeDocument/2006/relationships/image" Target="../media/image9.png"/><Relationship Id="rId2" Type="http://schemas.openxmlformats.org/officeDocument/2006/relationships/slideLayout" Target="../slideLayouts/slideLayout2.xml"/><Relationship Id="rId16" Type="http://schemas.microsoft.com/office/2007/relationships/hdphoto" Target="../media/hdphoto4.wdp"/><Relationship Id="rId1" Type="http://schemas.openxmlformats.org/officeDocument/2006/relationships/slideLayout" Target="../slideLayouts/slideLayout1.xml"/><Relationship Id="rId6" Type="http://schemas.openxmlformats.org/officeDocument/2006/relationships/image" Target="../media/image2.jpeg"/><Relationship Id="rId11" Type="http://schemas.microsoft.com/office/2007/relationships/hdphoto" Target="../media/hdphoto2.wdp"/><Relationship Id="rId5" Type="http://schemas.openxmlformats.org/officeDocument/2006/relationships/image" Target="../media/image1.jpeg"/><Relationship Id="rId15" Type="http://schemas.openxmlformats.org/officeDocument/2006/relationships/image" Target="../media/image8.png"/><Relationship Id="rId10" Type="http://schemas.openxmlformats.org/officeDocument/2006/relationships/image" Target="../media/image5.png"/><Relationship Id="rId4" Type="http://schemas.openxmlformats.org/officeDocument/2006/relationships/theme" Target="../theme/theme1.xml"/><Relationship Id="rId9" Type="http://schemas.microsoft.com/office/2007/relationships/hdphoto" Target="../media/hdphoto1.wdp"/><Relationship Id="rId14" Type="http://schemas.openxmlformats.org/officeDocument/2006/relationships/image" Target="../media/image7.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9" name="Picture 4" descr="SCRIT LAT+CONF COL_piccolo"/>
          <p:cNvPicPr>
            <a:picLocks noChangeAspect="1" noChangeArrowheads="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4499992" y="158683"/>
            <a:ext cx="2874486" cy="397083"/>
          </a:xfrm>
          <a:prstGeom prst="rect">
            <a:avLst/>
          </a:prstGeom>
          <a:noFill/>
          <a:extLst>
            <a:ext uri="{909E8E84-426E-40DD-AFC4-6F175D3DCCD1}">
              <a14:hiddenFill xmlns:a14="http://schemas.microsoft.com/office/drawing/2010/main">
                <a:solidFill>
                  <a:srgbClr val="FFFFFF"/>
                </a:solidFill>
              </a14:hiddenFill>
            </a:ext>
          </a:extLst>
        </p:spPr>
      </p:pic>
      <p:pic>
        <p:nvPicPr>
          <p:cNvPr id="20" name="Immagine 1" descr="http://anierinnovabili.anie.it/wp-content/uploads/sites/14/2014/06/logo-anie-rinnovabili-top.jp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715425" y="51470"/>
            <a:ext cx="1314007" cy="504296"/>
          </a:xfrm>
          <a:prstGeom prst="rect">
            <a:avLst/>
          </a:prstGeom>
          <a:noFill/>
          <a:extLst>
            <a:ext uri="{909E8E84-426E-40DD-AFC4-6F175D3DCCD1}">
              <a14:hiddenFill xmlns:a14="http://schemas.microsoft.com/office/drawing/2010/main">
                <a:solidFill>
                  <a:srgbClr val="FFFFFF"/>
                </a:solidFill>
              </a14:hiddenFill>
            </a:ext>
          </a:extLst>
        </p:spPr>
      </p:pic>
      <p:pic>
        <p:nvPicPr>
          <p:cNvPr id="30" name="Picture 2"/>
          <p:cNvPicPr>
            <a:picLocks noChangeAspect="1" noChangeArrowheads="1"/>
          </p:cNvPicPr>
          <p:nvPr userDrawn="1"/>
        </p:nvPicPr>
        <p:blipFill>
          <a:blip r:embed="rId7">
            <a:extLst>
              <a:ext uri="{28A0092B-C50C-407E-A947-70E740481C1C}">
                <a14:useLocalDpi xmlns:a14="http://schemas.microsoft.com/office/drawing/2010/main" val="0"/>
              </a:ext>
            </a:extLst>
          </a:blip>
          <a:srcRect/>
          <a:stretch>
            <a:fillRect/>
          </a:stretch>
        </p:blipFill>
        <p:spPr bwMode="auto">
          <a:xfrm>
            <a:off x="36612" y="51470"/>
            <a:ext cx="1079004" cy="90974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1" name="Picture 2" descr="C:\Users\citarella\Desktop\Cattura.JPG"/>
          <p:cNvPicPr preferRelativeResize="0">
            <a:picLocks noChangeAspect="1" noChangeArrowheads="1"/>
          </p:cNvPicPr>
          <p:nvPr userDrawn="1"/>
        </p:nvPicPr>
        <p:blipFill rotWithShape="1">
          <a:blip r:embed="rId8" cstate="print">
            <a:extLst>
              <a:ext uri="{BEBA8EAE-BF5A-486C-A8C5-ECC9F3942E4B}">
                <a14:imgProps xmlns:a14="http://schemas.microsoft.com/office/drawing/2010/main">
                  <a14:imgLayer r:embed="rId9">
                    <a14:imgEffect>
                      <a14:backgroundRemoval t="0" b="96552" l="0" r="100000"/>
                    </a14:imgEffect>
                  </a14:imgLayer>
                </a14:imgProps>
              </a:ext>
              <a:ext uri="{28A0092B-C50C-407E-A947-70E740481C1C}">
                <a14:useLocalDpi xmlns:a14="http://schemas.microsoft.com/office/drawing/2010/main" val="0"/>
              </a:ext>
            </a:extLst>
          </a:blip>
          <a:srcRect/>
          <a:stretch/>
        </p:blipFill>
        <p:spPr bwMode="auto">
          <a:xfrm flipH="1">
            <a:off x="5230908" y="4971277"/>
            <a:ext cx="146742" cy="192761"/>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 descr="C:\Users\citarella\Desktop\Cattura.JPG"/>
          <p:cNvPicPr preferRelativeResize="0">
            <a:picLocks noChangeAspect="1" noChangeArrowheads="1"/>
          </p:cNvPicPr>
          <p:nvPr userDrawn="1"/>
        </p:nvPicPr>
        <p:blipFill rotWithShape="1">
          <a:blip r:embed="rId10" cstate="print">
            <a:extLst>
              <a:ext uri="{BEBA8EAE-BF5A-486C-A8C5-ECC9F3942E4B}">
                <a14:imgProps xmlns:a14="http://schemas.microsoft.com/office/drawing/2010/main">
                  <a14:imgLayer r:embed="rId11">
                    <a14:imgEffect>
                      <a14:backgroundRemoval t="0" b="100000" l="0" r="95455"/>
                    </a14:imgEffect>
                  </a14:imgLayer>
                </a14:imgProps>
              </a:ext>
              <a:ext uri="{28A0092B-C50C-407E-A947-70E740481C1C}">
                <a14:useLocalDpi xmlns:a14="http://schemas.microsoft.com/office/drawing/2010/main" val="0"/>
              </a:ext>
            </a:extLst>
          </a:blip>
          <a:srcRect/>
          <a:stretch/>
        </p:blipFill>
        <p:spPr bwMode="auto">
          <a:xfrm>
            <a:off x="3816213" y="4908109"/>
            <a:ext cx="220322" cy="255427"/>
          </a:xfrm>
          <a:prstGeom prst="rect">
            <a:avLst/>
          </a:prstGeom>
          <a:noFill/>
          <a:extLst>
            <a:ext uri="{909E8E84-426E-40DD-AFC4-6F175D3DCCD1}">
              <a14:hiddenFill xmlns:a14="http://schemas.microsoft.com/office/drawing/2010/main">
                <a:solidFill>
                  <a:srgbClr val="FFFFFF"/>
                </a:solidFill>
              </a14:hiddenFill>
            </a:ext>
          </a:extLst>
        </p:spPr>
      </p:pic>
      <p:pic>
        <p:nvPicPr>
          <p:cNvPr id="33" name="Picture 2" descr="C:\Users\citarella\Desktop\Cattura.JPG"/>
          <p:cNvPicPr preferRelativeResize="0">
            <a:picLocks noChangeAspect="1" noChangeArrowheads="1"/>
          </p:cNvPicPr>
          <p:nvPr userDrawn="1"/>
        </p:nvPicPr>
        <p:blipFill rotWithShape="1">
          <a:blip r:embed="rId12" cstate="print">
            <a:extLst>
              <a:ext uri="{BEBA8EAE-BF5A-486C-A8C5-ECC9F3942E4B}">
                <a14:imgProps xmlns:a14="http://schemas.microsoft.com/office/drawing/2010/main">
                  <a14:imgLayer r:embed="rId13">
                    <a14:imgEffect>
                      <a14:backgroundRemoval t="0" b="100000" l="0" r="100000"/>
                    </a14:imgEffect>
                  </a14:imgLayer>
                </a14:imgProps>
              </a:ext>
              <a:ext uri="{28A0092B-C50C-407E-A947-70E740481C1C}">
                <a14:useLocalDpi xmlns:a14="http://schemas.microsoft.com/office/drawing/2010/main" val="0"/>
              </a:ext>
            </a:extLst>
          </a:blip>
          <a:srcRect/>
          <a:stretch/>
        </p:blipFill>
        <p:spPr bwMode="auto">
          <a:xfrm rot="1062262" flipH="1">
            <a:off x="3523849" y="4944498"/>
            <a:ext cx="220315" cy="163052"/>
          </a:xfrm>
          <a:prstGeom prst="rect">
            <a:avLst/>
          </a:prstGeom>
          <a:noFill/>
          <a:extLst>
            <a:ext uri="{909E8E84-426E-40DD-AFC4-6F175D3DCCD1}">
              <a14:hiddenFill xmlns:a14="http://schemas.microsoft.com/office/drawing/2010/main">
                <a:solidFill>
                  <a:srgbClr val="FFFFFF"/>
                </a:solidFill>
              </a14:hiddenFill>
            </a:ext>
          </a:extLst>
        </p:spPr>
      </p:pic>
      <p:pic>
        <p:nvPicPr>
          <p:cNvPr id="34" name="Picture 2" descr="C:\Users\citarella\Desktop\Cattura.JPG"/>
          <p:cNvPicPr preferRelativeResize="0">
            <a:picLocks noChangeAspect="1" noChangeArrowheads="1"/>
          </p:cNvPicPr>
          <p:nvPr userDrawn="1"/>
        </p:nvPicPr>
        <p:blipFill rotWithShape="1">
          <a:blip r:embed="rId14" cstate="print">
            <a:extLst>
              <a:ext uri="{28A0092B-C50C-407E-A947-70E740481C1C}">
                <a14:useLocalDpi xmlns:a14="http://schemas.microsoft.com/office/drawing/2010/main" val="0"/>
              </a:ext>
            </a:extLst>
          </a:blip>
          <a:srcRect/>
          <a:stretch/>
        </p:blipFill>
        <p:spPr bwMode="auto">
          <a:xfrm>
            <a:off x="4872313" y="4926601"/>
            <a:ext cx="189640" cy="21292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C:\Users\citarella\Desktop\Cattura.JPG"/>
          <p:cNvPicPr preferRelativeResize="0">
            <a:picLocks noChangeAspect="1" noChangeArrowheads="1"/>
          </p:cNvPicPr>
          <p:nvPr userDrawn="1"/>
        </p:nvPicPr>
        <p:blipFill rotWithShape="1">
          <a:blip r:embed="rId15" cstate="print">
            <a:extLst>
              <a:ext uri="{BEBA8EAE-BF5A-486C-A8C5-ECC9F3942E4B}">
                <a14:imgProps xmlns:a14="http://schemas.microsoft.com/office/drawing/2010/main">
                  <a14:imgLayer r:embed="rId16">
                    <a14:imgEffect>
                      <a14:backgroundRemoval t="0" b="94737" l="0" r="95000"/>
                    </a14:imgEffect>
                  </a14:imgLayer>
                </a14:imgProps>
              </a:ext>
              <a:ext uri="{28A0092B-C50C-407E-A947-70E740481C1C}">
                <a14:useLocalDpi xmlns:a14="http://schemas.microsoft.com/office/drawing/2010/main" val="0"/>
              </a:ext>
            </a:extLst>
          </a:blip>
          <a:srcRect/>
          <a:stretch/>
        </p:blipFill>
        <p:spPr bwMode="auto">
          <a:xfrm rot="919691">
            <a:off x="4619851" y="4884386"/>
            <a:ext cx="199439" cy="251786"/>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2" descr="C:\Users\citarella\Desktop\Cattura.JPG"/>
          <p:cNvPicPr preferRelativeResize="0">
            <a:picLocks noChangeAspect="1" noChangeArrowheads="1"/>
          </p:cNvPicPr>
          <p:nvPr userDrawn="1"/>
        </p:nvPicPr>
        <p:blipFill rotWithShape="1">
          <a:blip r:embed="rId17" cstate="print">
            <a:extLst>
              <a:ext uri="{BEBA8EAE-BF5A-486C-A8C5-ECC9F3942E4B}">
                <a14:imgProps xmlns:a14="http://schemas.microsoft.com/office/drawing/2010/main">
                  <a14:imgLayer r:embed="rId18">
                    <a14:imgEffect>
                      <a14:backgroundRemoval t="0" b="100000" l="0" r="96610"/>
                    </a14:imgEffect>
                  </a14:imgLayer>
                </a14:imgProps>
              </a:ext>
              <a:ext uri="{28A0092B-C50C-407E-A947-70E740481C1C}">
                <a14:useLocalDpi xmlns:a14="http://schemas.microsoft.com/office/drawing/2010/main" val="0"/>
              </a:ext>
            </a:extLst>
          </a:blip>
          <a:srcRect/>
          <a:stretch/>
        </p:blipFill>
        <p:spPr bwMode="auto">
          <a:xfrm>
            <a:off x="4212323" y="4971281"/>
            <a:ext cx="195340" cy="18422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4934" r:id="rId1"/>
    <p:sldLayoutId id="2147484935" r:id="rId2"/>
    <p:sldLayoutId id="2147484949" r:id="rId3"/>
  </p:sldLayoutIdLst>
  <p:hf hdr="0" dt="0"/>
  <p:txStyles>
    <p:titleStyle>
      <a:lvl1pPr algn="ctr" defTabSz="407604" rtl="0" eaLnBrk="0" fontAlgn="base" hangingPunct="0">
        <a:spcBef>
          <a:spcPct val="0"/>
        </a:spcBef>
        <a:spcAft>
          <a:spcPct val="0"/>
        </a:spcAft>
        <a:defRPr sz="3900" kern="1200">
          <a:solidFill>
            <a:schemeClr val="tx1"/>
          </a:solidFill>
          <a:latin typeface="+mj-lt"/>
          <a:ea typeface="ＭＳ Ｐゴシック" pitchFamily="-84" charset="-128"/>
          <a:cs typeface="ＭＳ Ｐゴシック" pitchFamily="-84" charset="-128"/>
        </a:defRPr>
      </a:lvl1pPr>
      <a:lvl2pPr algn="ctr" defTabSz="407604" rtl="0" eaLnBrk="0" fontAlgn="base" hangingPunct="0">
        <a:spcBef>
          <a:spcPct val="0"/>
        </a:spcBef>
        <a:spcAft>
          <a:spcPct val="0"/>
        </a:spcAft>
        <a:defRPr sz="3900">
          <a:solidFill>
            <a:schemeClr val="tx1"/>
          </a:solidFill>
          <a:latin typeface="Georgia" charset="0"/>
          <a:ea typeface="ＭＳ Ｐゴシック" pitchFamily="-84" charset="-128"/>
          <a:cs typeface="ＭＳ Ｐゴシック" pitchFamily="-84" charset="-128"/>
        </a:defRPr>
      </a:lvl2pPr>
      <a:lvl3pPr algn="ctr" defTabSz="407604" rtl="0" eaLnBrk="0" fontAlgn="base" hangingPunct="0">
        <a:spcBef>
          <a:spcPct val="0"/>
        </a:spcBef>
        <a:spcAft>
          <a:spcPct val="0"/>
        </a:spcAft>
        <a:defRPr sz="3900">
          <a:solidFill>
            <a:schemeClr val="tx1"/>
          </a:solidFill>
          <a:latin typeface="Georgia" charset="0"/>
          <a:ea typeface="ＭＳ Ｐゴシック" pitchFamily="-84" charset="-128"/>
          <a:cs typeface="ＭＳ Ｐゴシック" pitchFamily="-84" charset="-128"/>
        </a:defRPr>
      </a:lvl3pPr>
      <a:lvl4pPr algn="ctr" defTabSz="407604" rtl="0" eaLnBrk="0" fontAlgn="base" hangingPunct="0">
        <a:spcBef>
          <a:spcPct val="0"/>
        </a:spcBef>
        <a:spcAft>
          <a:spcPct val="0"/>
        </a:spcAft>
        <a:defRPr sz="3900">
          <a:solidFill>
            <a:schemeClr val="tx1"/>
          </a:solidFill>
          <a:latin typeface="Georgia" charset="0"/>
          <a:ea typeface="ＭＳ Ｐゴシック" pitchFamily="-84" charset="-128"/>
          <a:cs typeface="ＭＳ Ｐゴシック" pitchFamily="-84" charset="-128"/>
        </a:defRPr>
      </a:lvl4pPr>
      <a:lvl5pPr algn="ctr" defTabSz="407604" rtl="0" eaLnBrk="0" fontAlgn="base" hangingPunct="0">
        <a:spcBef>
          <a:spcPct val="0"/>
        </a:spcBef>
        <a:spcAft>
          <a:spcPct val="0"/>
        </a:spcAft>
        <a:defRPr sz="3900">
          <a:solidFill>
            <a:schemeClr val="tx1"/>
          </a:solidFill>
          <a:latin typeface="Georgia" charset="0"/>
          <a:ea typeface="ＭＳ Ｐゴシック" pitchFamily="-84" charset="-128"/>
          <a:cs typeface="ＭＳ Ｐゴシック" pitchFamily="-84" charset="-128"/>
        </a:defRPr>
      </a:lvl5pPr>
      <a:lvl6pPr marL="408181" algn="ctr" defTabSz="408181" rtl="0" fontAlgn="base">
        <a:spcBef>
          <a:spcPct val="0"/>
        </a:spcBef>
        <a:spcAft>
          <a:spcPct val="0"/>
        </a:spcAft>
        <a:defRPr sz="3900">
          <a:solidFill>
            <a:schemeClr val="tx1"/>
          </a:solidFill>
          <a:latin typeface="Calibri" pitchFamily="-84" charset="0"/>
          <a:ea typeface="ＭＳ Ｐゴシック" pitchFamily="-84" charset="-128"/>
          <a:cs typeface="ＭＳ Ｐゴシック" pitchFamily="-84" charset="-128"/>
        </a:defRPr>
      </a:lvl6pPr>
      <a:lvl7pPr marL="816361" algn="ctr" defTabSz="408181" rtl="0" fontAlgn="base">
        <a:spcBef>
          <a:spcPct val="0"/>
        </a:spcBef>
        <a:spcAft>
          <a:spcPct val="0"/>
        </a:spcAft>
        <a:defRPr sz="3900">
          <a:solidFill>
            <a:schemeClr val="tx1"/>
          </a:solidFill>
          <a:latin typeface="Calibri" pitchFamily="-84" charset="0"/>
          <a:ea typeface="ＭＳ Ｐゴシック" pitchFamily="-84" charset="-128"/>
          <a:cs typeface="ＭＳ Ｐゴシック" pitchFamily="-84" charset="-128"/>
        </a:defRPr>
      </a:lvl7pPr>
      <a:lvl8pPr marL="1224542" algn="ctr" defTabSz="408181" rtl="0" fontAlgn="base">
        <a:spcBef>
          <a:spcPct val="0"/>
        </a:spcBef>
        <a:spcAft>
          <a:spcPct val="0"/>
        </a:spcAft>
        <a:defRPr sz="3900">
          <a:solidFill>
            <a:schemeClr val="tx1"/>
          </a:solidFill>
          <a:latin typeface="Calibri" pitchFamily="-84" charset="0"/>
          <a:ea typeface="ＭＳ Ｐゴシック" pitchFamily="-84" charset="-128"/>
          <a:cs typeface="ＭＳ Ｐゴシック" pitchFamily="-84" charset="-128"/>
        </a:defRPr>
      </a:lvl8pPr>
      <a:lvl9pPr marL="1632722" algn="ctr" defTabSz="408181" rtl="0" fontAlgn="base">
        <a:spcBef>
          <a:spcPct val="0"/>
        </a:spcBef>
        <a:spcAft>
          <a:spcPct val="0"/>
        </a:spcAft>
        <a:defRPr sz="3900">
          <a:solidFill>
            <a:schemeClr val="tx1"/>
          </a:solidFill>
          <a:latin typeface="Calibri" pitchFamily="-84" charset="0"/>
          <a:ea typeface="ＭＳ Ｐゴシック" pitchFamily="-84" charset="-128"/>
          <a:cs typeface="ＭＳ Ｐゴシック" pitchFamily="-84" charset="-128"/>
        </a:defRPr>
      </a:lvl9pPr>
    </p:titleStyle>
    <p:bodyStyle>
      <a:lvl1pPr marL="305703" indent="-305703" algn="l" defTabSz="407604" rtl="0" eaLnBrk="0" fontAlgn="base" hangingPunct="0">
        <a:spcBef>
          <a:spcPct val="20000"/>
        </a:spcBef>
        <a:spcAft>
          <a:spcPct val="0"/>
        </a:spcAft>
        <a:buFont typeface="Arial" pitchFamily="34" charset="0"/>
        <a:buChar char="•"/>
        <a:defRPr sz="2800" kern="1200">
          <a:solidFill>
            <a:schemeClr val="tx1"/>
          </a:solidFill>
          <a:latin typeface="+mn-lt"/>
          <a:ea typeface="ＭＳ Ｐゴシック" pitchFamily="-84" charset="-128"/>
          <a:cs typeface="ＭＳ Ｐゴシック" pitchFamily="-84" charset="-128"/>
        </a:defRPr>
      </a:lvl1pPr>
      <a:lvl2pPr marL="662357" indent="-254753" algn="l" defTabSz="407604" rtl="0" eaLnBrk="0" fontAlgn="base" hangingPunct="0">
        <a:spcBef>
          <a:spcPct val="20000"/>
        </a:spcBef>
        <a:spcAft>
          <a:spcPct val="0"/>
        </a:spcAft>
        <a:buFont typeface="Arial" pitchFamily="34" charset="0"/>
        <a:buChar char="–"/>
        <a:defRPr sz="2500" kern="1200">
          <a:solidFill>
            <a:schemeClr val="tx1"/>
          </a:solidFill>
          <a:latin typeface="+mn-lt"/>
          <a:ea typeface="ＭＳ Ｐゴシック" pitchFamily="-84" charset="-128"/>
          <a:cs typeface="+mn-cs"/>
        </a:defRPr>
      </a:lvl2pPr>
      <a:lvl3pPr marL="1020253" indent="-203802" algn="l" defTabSz="407604" rtl="0" eaLnBrk="0" fontAlgn="base" hangingPunct="0">
        <a:spcBef>
          <a:spcPct val="20000"/>
        </a:spcBef>
        <a:spcAft>
          <a:spcPct val="0"/>
        </a:spcAft>
        <a:buFont typeface="Arial" pitchFamily="34" charset="0"/>
        <a:buChar char="•"/>
        <a:defRPr sz="2100" kern="1200">
          <a:solidFill>
            <a:schemeClr val="tx1"/>
          </a:solidFill>
          <a:latin typeface="+mn-lt"/>
          <a:ea typeface="ＭＳ Ｐゴシック" pitchFamily="-84" charset="-128"/>
          <a:cs typeface="+mn-cs"/>
        </a:defRPr>
      </a:lvl3pPr>
      <a:lvl4pPr marL="1427857" indent="-203802" algn="l" defTabSz="407604" rtl="0" eaLnBrk="0" fontAlgn="base" hangingPunct="0">
        <a:spcBef>
          <a:spcPct val="20000"/>
        </a:spcBef>
        <a:spcAft>
          <a:spcPct val="0"/>
        </a:spcAft>
        <a:buFont typeface="Arial" pitchFamily="34" charset="0"/>
        <a:buChar char="–"/>
        <a:defRPr sz="1800" kern="1200">
          <a:solidFill>
            <a:schemeClr val="tx1"/>
          </a:solidFill>
          <a:latin typeface="+mn-lt"/>
          <a:ea typeface="ＭＳ Ｐゴシック" pitchFamily="-84" charset="-128"/>
          <a:cs typeface="+mn-cs"/>
        </a:defRPr>
      </a:lvl4pPr>
      <a:lvl5pPr marL="1836703" indent="-203802" algn="l" defTabSz="407604" rtl="0" eaLnBrk="0" fontAlgn="base" hangingPunct="0">
        <a:spcBef>
          <a:spcPct val="20000"/>
        </a:spcBef>
        <a:spcAft>
          <a:spcPct val="0"/>
        </a:spcAft>
        <a:buFont typeface="Arial" pitchFamily="34" charset="0"/>
        <a:buChar char="»"/>
        <a:defRPr sz="1800" kern="1200">
          <a:solidFill>
            <a:schemeClr val="tx1"/>
          </a:solidFill>
          <a:latin typeface="+mn-lt"/>
          <a:ea typeface="ＭＳ Ｐゴシック" pitchFamily="-84" charset="-128"/>
          <a:cs typeface="+mn-cs"/>
        </a:defRPr>
      </a:lvl5pPr>
      <a:lvl6pPr marL="2244993" indent="-204090" algn="l" defTabSz="408181" rtl="0" eaLnBrk="1" latinLnBrk="0" hangingPunct="1">
        <a:spcBef>
          <a:spcPct val="20000"/>
        </a:spcBef>
        <a:buFont typeface="Arial"/>
        <a:buChar char="•"/>
        <a:defRPr sz="1800" kern="1200">
          <a:solidFill>
            <a:schemeClr val="tx1"/>
          </a:solidFill>
          <a:latin typeface="+mn-lt"/>
          <a:ea typeface="+mn-ea"/>
          <a:cs typeface="+mn-cs"/>
        </a:defRPr>
      </a:lvl6pPr>
      <a:lvl7pPr marL="2653174" indent="-204090" algn="l" defTabSz="408181" rtl="0" eaLnBrk="1" latinLnBrk="0" hangingPunct="1">
        <a:spcBef>
          <a:spcPct val="20000"/>
        </a:spcBef>
        <a:buFont typeface="Arial"/>
        <a:buChar char="•"/>
        <a:defRPr sz="1800" kern="1200">
          <a:solidFill>
            <a:schemeClr val="tx1"/>
          </a:solidFill>
          <a:latin typeface="+mn-lt"/>
          <a:ea typeface="+mn-ea"/>
          <a:cs typeface="+mn-cs"/>
        </a:defRPr>
      </a:lvl7pPr>
      <a:lvl8pPr marL="3061355" indent="-204090" algn="l" defTabSz="408181" rtl="0" eaLnBrk="1" latinLnBrk="0" hangingPunct="1">
        <a:spcBef>
          <a:spcPct val="20000"/>
        </a:spcBef>
        <a:buFont typeface="Arial"/>
        <a:buChar char="•"/>
        <a:defRPr sz="1800" kern="1200">
          <a:solidFill>
            <a:schemeClr val="tx1"/>
          </a:solidFill>
          <a:latin typeface="+mn-lt"/>
          <a:ea typeface="+mn-ea"/>
          <a:cs typeface="+mn-cs"/>
        </a:defRPr>
      </a:lvl8pPr>
      <a:lvl9pPr marL="3469535" indent="-204090" algn="l" defTabSz="408181" rtl="0" eaLnBrk="1" latinLnBrk="0" hangingPunct="1">
        <a:spcBef>
          <a:spcPct val="20000"/>
        </a:spcBef>
        <a:buFont typeface="Arial"/>
        <a:buChar char="•"/>
        <a:defRPr sz="1800" kern="1200">
          <a:solidFill>
            <a:schemeClr val="tx1"/>
          </a:solidFill>
          <a:latin typeface="+mn-lt"/>
          <a:ea typeface="+mn-ea"/>
          <a:cs typeface="+mn-cs"/>
        </a:defRPr>
      </a:lvl9pPr>
    </p:bodyStyle>
    <p:otherStyle>
      <a:defPPr>
        <a:defRPr lang="it-IT"/>
      </a:defPPr>
      <a:lvl1pPr marL="0" algn="l" defTabSz="408181" rtl="0" eaLnBrk="1" latinLnBrk="0" hangingPunct="1">
        <a:defRPr sz="1600" kern="1200">
          <a:solidFill>
            <a:schemeClr val="tx1"/>
          </a:solidFill>
          <a:latin typeface="+mn-lt"/>
          <a:ea typeface="+mn-ea"/>
          <a:cs typeface="+mn-cs"/>
        </a:defRPr>
      </a:lvl1pPr>
      <a:lvl2pPr marL="408181" algn="l" defTabSz="408181" rtl="0" eaLnBrk="1" latinLnBrk="0" hangingPunct="1">
        <a:defRPr sz="1600" kern="1200">
          <a:solidFill>
            <a:schemeClr val="tx1"/>
          </a:solidFill>
          <a:latin typeface="+mn-lt"/>
          <a:ea typeface="+mn-ea"/>
          <a:cs typeface="+mn-cs"/>
        </a:defRPr>
      </a:lvl2pPr>
      <a:lvl3pPr marL="816361" algn="l" defTabSz="408181" rtl="0" eaLnBrk="1" latinLnBrk="0" hangingPunct="1">
        <a:defRPr sz="1600" kern="1200">
          <a:solidFill>
            <a:schemeClr val="tx1"/>
          </a:solidFill>
          <a:latin typeface="+mn-lt"/>
          <a:ea typeface="+mn-ea"/>
          <a:cs typeface="+mn-cs"/>
        </a:defRPr>
      </a:lvl3pPr>
      <a:lvl4pPr marL="1224542" algn="l" defTabSz="408181" rtl="0" eaLnBrk="1" latinLnBrk="0" hangingPunct="1">
        <a:defRPr sz="1600" kern="1200">
          <a:solidFill>
            <a:schemeClr val="tx1"/>
          </a:solidFill>
          <a:latin typeface="+mn-lt"/>
          <a:ea typeface="+mn-ea"/>
          <a:cs typeface="+mn-cs"/>
        </a:defRPr>
      </a:lvl4pPr>
      <a:lvl5pPr marL="1632722" algn="l" defTabSz="408181" rtl="0" eaLnBrk="1" latinLnBrk="0" hangingPunct="1">
        <a:defRPr sz="1600" kern="1200">
          <a:solidFill>
            <a:schemeClr val="tx1"/>
          </a:solidFill>
          <a:latin typeface="+mn-lt"/>
          <a:ea typeface="+mn-ea"/>
          <a:cs typeface="+mn-cs"/>
        </a:defRPr>
      </a:lvl5pPr>
      <a:lvl6pPr marL="2040903" algn="l" defTabSz="408181" rtl="0" eaLnBrk="1" latinLnBrk="0" hangingPunct="1">
        <a:defRPr sz="1600" kern="1200">
          <a:solidFill>
            <a:schemeClr val="tx1"/>
          </a:solidFill>
          <a:latin typeface="+mn-lt"/>
          <a:ea typeface="+mn-ea"/>
          <a:cs typeface="+mn-cs"/>
        </a:defRPr>
      </a:lvl6pPr>
      <a:lvl7pPr marL="2449084" algn="l" defTabSz="408181" rtl="0" eaLnBrk="1" latinLnBrk="0" hangingPunct="1">
        <a:defRPr sz="1600" kern="1200">
          <a:solidFill>
            <a:schemeClr val="tx1"/>
          </a:solidFill>
          <a:latin typeface="+mn-lt"/>
          <a:ea typeface="+mn-ea"/>
          <a:cs typeface="+mn-cs"/>
        </a:defRPr>
      </a:lvl7pPr>
      <a:lvl8pPr marL="2857264" algn="l" defTabSz="408181" rtl="0" eaLnBrk="1" latinLnBrk="0" hangingPunct="1">
        <a:defRPr sz="1600" kern="1200">
          <a:solidFill>
            <a:schemeClr val="tx1"/>
          </a:solidFill>
          <a:latin typeface="+mn-lt"/>
          <a:ea typeface="+mn-ea"/>
          <a:cs typeface="+mn-cs"/>
        </a:defRPr>
      </a:lvl8pPr>
      <a:lvl9pPr marL="3265445" algn="l" defTabSz="408181" rtl="0" eaLnBrk="1" latinLnBrk="0" hangingPunct="1">
        <a:defRPr sz="1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hyperlink" Target="https://www.arera.it/it/docs/22/121-22.htm"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466966"/>
            <a:ext cx="9144000" cy="1703495"/>
          </a:xfrm>
          <a:prstGeom prst="rect">
            <a:avLst/>
          </a:prstGeom>
          <a:noFill/>
        </p:spPr>
        <p:txBody>
          <a:bodyPr wrap="square" lIns="71579" tIns="35790" rIns="71579" bIns="35790" rtlCol="0">
            <a:spAutoFit/>
          </a:bodyPr>
          <a:lstStyle/>
          <a:p>
            <a:pPr algn="ctr"/>
            <a:r>
              <a:rPr lang="it-IT" sz="3100" b="1" dirty="0">
                <a:solidFill>
                  <a:srgbClr val="00518E"/>
                </a:solidFill>
                <a:latin typeface="Calibri" panose="020F0502020204030204" pitchFamily="34" charset="0"/>
                <a:cs typeface="DaxWide-Bold"/>
              </a:rPr>
              <a:t>OSSERVATORIO NORMATIVO</a:t>
            </a:r>
          </a:p>
          <a:p>
            <a:pPr algn="ctr"/>
            <a:endParaRPr lang="it-IT" sz="3100" b="1" dirty="0">
              <a:solidFill>
                <a:srgbClr val="00518E"/>
              </a:solidFill>
              <a:latin typeface="Calibri" panose="020F0502020204030204" pitchFamily="34" charset="0"/>
              <a:cs typeface="DaxWide-Bold"/>
            </a:endParaRPr>
          </a:p>
          <a:p>
            <a:pPr algn="ctr"/>
            <a:r>
              <a:rPr lang="it-IT" sz="2200" b="1" dirty="0">
                <a:solidFill>
                  <a:srgbClr val="00518E"/>
                </a:solidFill>
                <a:latin typeface="Calibri" panose="020F0502020204030204" pitchFamily="34" charset="0"/>
                <a:cs typeface="DaxWide-Bold"/>
              </a:rPr>
              <a:t>ELABORAZIONE ANIE RINNOVABILI </a:t>
            </a:r>
          </a:p>
          <a:p>
            <a:pPr algn="ctr"/>
            <a:endParaRPr lang="it-IT" sz="2200" b="1" dirty="0">
              <a:solidFill>
                <a:srgbClr val="00518E"/>
              </a:solidFill>
              <a:latin typeface="Calibri" panose="020F0502020204030204" pitchFamily="34" charset="0"/>
              <a:cs typeface="DaxWide-Bold"/>
            </a:endParaRPr>
          </a:p>
        </p:txBody>
      </p:sp>
    </p:spTree>
    <p:extLst>
      <p:ext uri="{BB962C8B-B14F-4D97-AF65-F5344CB8AC3E}">
        <p14:creationId xmlns:p14="http://schemas.microsoft.com/office/powerpoint/2010/main" val="16845427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210/2021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2" name="Tabella 1">
            <a:extLst>
              <a:ext uri="{FF2B5EF4-FFF2-40B4-BE49-F238E27FC236}">
                <a16:creationId xmlns:a16="http://schemas.microsoft.com/office/drawing/2014/main" id="{48A1356E-2D8B-426B-022F-E25C6CD3DA25}"/>
              </a:ext>
            </a:extLst>
          </p:cNvPr>
          <p:cNvGraphicFramePr>
            <a:graphicFrameLocks noGrp="1"/>
          </p:cNvGraphicFramePr>
          <p:nvPr>
            <p:extLst>
              <p:ext uri="{D42A27DB-BD31-4B8C-83A1-F6EECF244321}">
                <p14:modId xmlns:p14="http://schemas.microsoft.com/office/powerpoint/2010/main" val="4015993215"/>
              </p:ext>
            </p:extLst>
          </p:nvPr>
        </p:nvGraphicFramePr>
        <p:xfrm>
          <a:off x="179512" y="771549"/>
          <a:ext cx="8784974" cy="3765025"/>
        </p:xfrm>
        <a:graphic>
          <a:graphicData uri="http://schemas.openxmlformats.org/drawingml/2006/table">
            <a:tbl>
              <a:tblPr firstRow="1" bandRow="1">
                <a:tableStyleId>{5C22544A-7EE6-4342-B048-85BDC9FD1C3A}</a:tableStyleId>
              </a:tblPr>
              <a:tblGrid>
                <a:gridCol w="936104">
                  <a:extLst>
                    <a:ext uri="{9D8B030D-6E8A-4147-A177-3AD203B41FA5}">
                      <a16:colId xmlns:a16="http://schemas.microsoft.com/office/drawing/2014/main" val="1105637280"/>
                    </a:ext>
                  </a:extLst>
                </a:gridCol>
                <a:gridCol w="2304256">
                  <a:extLst>
                    <a:ext uri="{9D8B030D-6E8A-4147-A177-3AD203B41FA5}">
                      <a16:colId xmlns:a16="http://schemas.microsoft.com/office/drawing/2014/main" val="162938629"/>
                    </a:ext>
                  </a:extLst>
                </a:gridCol>
                <a:gridCol w="1224136">
                  <a:extLst>
                    <a:ext uri="{9D8B030D-6E8A-4147-A177-3AD203B41FA5}">
                      <a16:colId xmlns:a16="http://schemas.microsoft.com/office/drawing/2014/main" val="1789818723"/>
                    </a:ext>
                  </a:extLst>
                </a:gridCol>
                <a:gridCol w="1296144">
                  <a:extLst>
                    <a:ext uri="{9D8B030D-6E8A-4147-A177-3AD203B41FA5}">
                      <a16:colId xmlns:a16="http://schemas.microsoft.com/office/drawing/2014/main" val="290268812"/>
                    </a:ext>
                  </a:extLst>
                </a:gridCol>
                <a:gridCol w="1224136">
                  <a:extLst>
                    <a:ext uri="{9D8B030D-6E8A-4147-A177-3AD203B41FA5}">
                      <a16:colId xmlns:a16="http://schemas.microsoft.com/office/drawing/2014/main" val="482903256"/>
                    </a:ext>
                  </a:extLst>
                </a:gridCol>
                <a:gridCol w="1800198">
                  <a:extLst>
                    <a:ext uri="{9D8B030D-6E8A-4147-A177-3AD203B41FA5}">
                      <a16:colId xmlns:a16="http://schemas.microsoft.com/office/drawing/2014/main" val="3304868983"/>
                    </a:ext>
                  </a:extLst>
                </a:gridCol>
              </a:tblGrid>
              <a:tr h="370804">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925341">
                <a:tc>
                  <a:txBody>
                    <a:bodyPr/>
                    <a:lstStyle/>
                    <a:p>
                      <a:r>
                        <a:rPr lang="it-IT" sz="900" dirty="0"/>
                        <a:t>Art. 17 comma 6</a:t>
                      </a:r>
                    </a:p>
                  </a:txBody>
                  <a:tcPr/>
                </a:tc>
                <a:tc>
                  <a:txBody>
                    <a:bodyPr/>
                    <a:lstStyle/>
                    <a:p>
                      <a:r>
                        <a:rPr lang="it-IT" sz="900" dirty="0"/>
                        <a:t>Aggiornare la regolazione dei sistemi di distribuzione chiusi (TISDC) e predisposizione le convenzioni-tipo per il rilascio della</a:t>
                      </a:r>
                    </a:p>
                    <a:p>
                      <a:r>
                        <a:rPr lang="it-IT" sz="900" dirty="0"/>
                        <a:t>sub-concessione</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26 settembre 2022</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00B050"/>
                          </a:solidFill>
                        </a:rPr>
                        <a:t>8 novembre 2022</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00B050"/>
                          </a:solidFill>
                        </a:rPr>
                        <a:t>Delibera 556/2022 di ARERA</a:t>
                      </a:r>
                    </a:p>
                  </a:txBody>
                  <a:tcPr/>
                </a:tc>
                <a:extLst>
                  <a:ext uri="{0D108BD9-81ED-4DB2-BD59-A6C34878D82A}">
                    <a16:rowId xmlns:a16="http://schemas.microsoft.com/office/drawing/2014/main" val="2737923861"/>
                  </a:ext>
                </a:extLst>
              </a:tr>
              <a:tr h="556205">
                <a:tc>
                  <a:txBody>
                    <a:bodyPr/>
                    <a:lstStyle/>
                    <a:p>
                      <a:r>
                        <a:rPr lang="it-IT" sz="900" dirty="0"/>
                        <a:t>Art. 17 comma 7</a:t>
                      </a:r>
                    </a:p>
                  </a:txBody>
                  <a:tcPr/>
                </a:tc>
                <a:tc>
                  <a:txBody>
                    <a:bodyPr/>
                    <a:lstStyle/>
                    <a:p>
                      <a:r>
                        <a:rPr lang="it-IT" sz="900" kern="1200" dirty="0">
                          <a:solidFill>
                            <a:schemeClr val="dk1"/>
                          </a:solidFill>
                          <a:latin typeface="+mn-lt"/>
                          <a:ea typeface="+mn-ea"/>
                          <a:cs typeface="+mn-cs"/>
                        </a:rPr>
                        <a:t>Istituzione dell'albo dei sistemi di distribuzione chiusi e definizione della procedura di autorizzazione alla stipula della sub-concessione </a:t>
                      </a:r>
                    </a:p>
                  </a:txBody>
                  <a:tcPr/>
                </a:tc>
                <a:tc>
                  <a:txBody>
                    <a:bodyPr/>
                    <a:lstStyle/>
                    <a:p>
                      <a:r>
                        <a:rPr lang="it-IT" sz="900" dirty="0"/>
                        <a:t>Decreto ministeriale</a:t>
                      </a:r>
                    </a:p>
                  </a:txBody>
                  <a:tcPr/>
                </a:tc>
                <a:tc>
                  <a:txBody>
                    <a:bodyPr/>
                    <a:lstStyle/>
                    <a:p>
                      <a:r>
                        <a:rPr lang="it-IT" sz="900" dirty="0"/>
                        <a:t>MASE</a:t>
                      </a:r>
                    </a:p>
                  </a:txBody>
                  <a:tcPr/>
                </a:tc>
                <a:tc>
                  <a:txBody>
                    <a:bodyPr/>
                    <a:lstStyle/>
                    <a:p>
                      <a:r>
                        <a:rPr lang="it-IT" sz="900" dirty="0"/>
                        <a:t>26 settembre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840061033"/>
                  </a:ext>
                </a:extLst>
              </a:tr>
              <a:tr h="1174212">
                <a:tc>
                  <a:txBody>
                    <a:bodyPr/>
                    <a:lstStyle/>
                    <a:p>
                      <a:r>
                        <a:rPr lang="it-IT" sz="900" dirty="0"/>
                        <a:t>Art. 18 comma 1</a:t>
                      </a:r>
                    </a:p>
                  </a:txBody>
                  <a:tcPr/>
                </a:tc>
                <a:tc>
                  <a:txBody>
                    <a:bodyPr/>
                    <a:lstStyle/>
                    <a:p>
                      <a:r>
                        <a:rPr lang="it-IT" sz="900" dirty="0"/>
                        <a:t>Definizione di una proposta di progressione temporale del fabbisogno di capacità di stoccaggio, articolato per le zone rilevanti della rete di trasmissione</a:t>
                      </a:r>
                    </a:p>
                  </a:txBody>
                  <a:tcPr/>
                </a:tc>
                <a:tc>
                  <a:txBody>
                    <a:bodyPr/>
                    <a:lstStyle/>
                    <a:p>
                      <a:r>
                        <a:rPr lang="it-IT" sz="900" dirty="0"/>
                        <a:t>Atto proprio</a:t>
                      </a:r>
                    </a:p>
                  </a:txBody>
                  <a:tcPr/>
                </a:tc>
                <a:tc>
                  <a:txBody>
                    <a:bodyPr/>
                    <a:lstStyle/>
                    <a:p>
                      <a:r>
                        <a:rPr lang="it-IT" sz="900" dirty="0"/>
                        <a:t>TERNA (in coordinamento con i DSO) su approvazione del MASE, sentita l’ARERA, informando Regioni e Province autonome</a:t>
                      </a:r>
                    </a:p>
                  </a:txBody>
                  <a:tcPr/>
                </a:tc>
                <a:tc>
                  <a:txBody>
                    <a:bodyPr/>
                    <a:lstStyle/>
                    <a:p>
                      <a:r>
                        <a:rPr lang="it-IT" sz="900" dirty="0"/>
                        <a:t>26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p>
                      <a:endParaRPr lang="it-IT" sz="900" kern="1200" dirty="0">
                        <a:solidFill>
                          <a:srgbClr val="00B050"/>
                        </a:solidFill>
                        <a:latin typeface="+mn-lt"/>
                        <a:ea typeface="+mn-ea"/>
                        <a:cs typeface="+mn-cs"/>
                      </a:endParaRPr>
                    </a:p>
                  </a:txBody>
                  <a:tcPr/>
                </a:tc>
                <a:extLst>
                  <a:ext uri="{0D108BD9-81ED-4DB2-BD59-A6C34878D82A}">
                    <a16:rowId xmlns:a16="http://schemas.microsoft.com/office/drawing/2014/main" val="4064736383"/>
                  </a:ext>
                </a:extLst>
              </a:tr>
              <a:tr h="592110">
                <a:tc>
                  <a:txBody>
                    <a:bodyPr/>
                    <a:lstStyle/>
                    <a:p>
                      <a:r>
                        <a:rPr lang="it-IT" sz="900" dirty="0"/>
                        <a:t>Art. 18 comma 3</a:t>
                      </a:r>
                    </a:p>
                  </a:txBody>
                  <a:tcPr/>
                </a:tc>
                <a:tc>
                  <a:txBody>
                    <a:bodyPr/>
                    <a:lstStyle/>
                    <a:p>
                      <a:r>
                        <a:rPr lang="it-IT" sz="900" dirty="0"/>
                        <a:t>Definizione di un sistema di approvvigionamento a</a:t>
                      </a:r>
                    </a:p>
                    <a:p>
                      <a:r>
                        <a:rPr lang="it-IT" sz="900" dirty="0"/>
                        <a:t>lungo termine basato su aste concorrenziali</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Atto proprio</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TERNA</a:t>
                      </a:r>
                    </a:p>
                  </a:txBody>
                  <a:tcPr/>
                </a:tc>
                <a:tc>
                  <a:txBody>
                    <a:bodyPr/>
                    <a:lstStyle/>
                    <a:p>
                      <a:r>
                        <a:rPr lang="it-IT" sz="900" dirty="0"/>
                        <a:t>Termine non indicato nel Dlgs 210/2021</a:t>
                      </a:r>
                    </a:p>
                  </a:txBody>
                  <a:tcPr/>
                </a:tc>
                <a:tc>
                  <a:txBody>
                    <a:bodyPr/>
                    <a:lstStyle/>
                    <a:p>
                      <a:endParaRPr lang="it-IT" sz="900" dirty="0"/>
                    </a:p>
                  </a:txBody>
                  <a:tcPr/>
                </a:tc>
                <a:extLst>
                  <a:ext uri="{0D108BD9-81ED-4DB2-BD59-A6C34878D82A}">
                    <a16:rowId xmlns:a16="http://schemas.microsoft.com/office/drawing/2014/main" val="2818078543"/>
                  </a:ext>
                </a:extLst>
              </a:tr>
            </a:tbl>
          </a:graphicData>
        </a:graphic>
      </p:graphicFrame>
    </p:spTree>
    <p:extLst>
      <p:ext uri="{BB962C8B-B14F-4D97-AF65-F5344CB8AC3E}">
        <p14:creationId xmlns:p14="http://schemas.microsoft.com/office/powerpoint/2010/main" val="295266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210/2021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2" name="Tabella 1">
            <a:extLst>
              <a:ext uri="{FF2B5EF4-FFF2-40B4-BE49-F238E27FC236}">
                <a16:creationId xmlns:a16="http://schemas.microsoft.com/office/drawing/2014/main" id="{3220536C-EFF9-5B87-34DD-83225E436ED6}"/>
              </a:ext>
            </a:extLst>
          </p:cNvPr>
          <p:cNvGraphicFramePr>
            <a:graphicFrameLocks noGrp="1"/>
          </p:cNvGraphicFramePr>
          <p:nvPr>
            <p:extLst>
              <p:ext uri="{D42A27DB-BD31-4B8C-83A1-F6EECF244321}">
                <p14:modId xmlns:p14="http://schemas.microsoft.com/office/powerpoint/2010/main" val="939507150"/>
              </p:ext>
            </p:extLst>
          </p:nvPr>
        </p:nvGraphicFramePr>
        <p:xfrm>
          <a:off x="179512" y="771549"/>
          <a:ext cx="8784975" cy="4176545"/>
        </p:xfrm>
        <a:graphic>
          <a:graphicData uri="http://schemas.openxmlformats.org/drawingml/2006/table">
            <a:tbl>
              <a:tblPr firstRow="1" bandRow="1">
                <a:tableStyleId>{5C22544A-7EE6-4342-B048-85BDC9FD1C3A}</a:tableStyleId>
              </a:tblPr>
              <a:tblGrid>
                <a:gridCol w="1024914">
                  <a:extLst>
                    <a:ext uri="{9D8B030D-6E8A-4147-A177-3AD203B41FA5}">
                      <a16:colId xmlns:a16="http://schemas.microsoft.com/office/drawing/2014/main" val="1105637280"/>
                    </a:ext>
                  </a:extLst>
                </a:gridCol>
                <a:gridCol w="2215446">
                  <a:extLst>
                    <a:ext uri="{9D8B030D-6E8A-4147-A177-3AD203B41FA5}">
                      <a16:colId xmlns:a16="http://schemas.microsoft.com/office/drawing/2014/main" val="162938629"/>
                    </a:ext>
                  </a:extLst>
                </a:gridCol>
                <a:gridCol w="936104">
                  <a:extLst>
                    <a:ext uri="{9D8B030D-6E8A-4147-A177-3AD203B41FA5}">
                      <a16:colId xmlns:a16="http://schemas.microsoft.com/office/drawing/2014/main" val="1789818723"/>
                    </a:ext>
                  </a:extLst>
                </a:gridCol>
                <a:gridCol w="864096">
                  <a:extLst>
                    <a:ext uri="{9D8B030D-6E8A-4147-A177-3AD203B41FA5}">
                      <a16:colId xmlns:a16="http://schemas.microsoft.com/office/drawing/2014/main" val="290268812"/>
                    </a:ext>
                  </a:extLst>
                </a:gridCol>
                <a:gridCol w="1656184">
                  <a:extLst>
                    <a:ext uri="{9D8B030D-6E8A-4147-A177-3AD203B41FA5}">
                      <a16:colId xmlns:a16="http://schemas.microsoft.com/office/drawing/2014/main" val="482903256"/>
                    </a:ext>
                  </a:extLst>
                </a:gridCol>
                <a:gridCol w="2088231">
                  <a:extLst>
                    <a:ext uri="{9D8B030D-6E8A-4147-A177-3AD203B41FA5}">
                      <a16:colId xmlns:a16="http://schemas.microsoft.com/office/drawing/2014/main" val="3304868983"/>
                    </a:ext>
                  </a:extLst>
                </a:gridCol>
              </a:tblGrid>
              <a:tr h="538909">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1706545">
                <a:tc>
                  <a:txBody>
                    <a:bodyPr/>
                    <a:lstStyle/>
                    <a:p>
                      <a:r>
                        <a:rPr lang="it-IT" sz="900" dirty="0"/>
                        <a:t>Art. 18 comma 6</a:t>
                      </a:r>
                    </a:p>
                  </a:txBody>
                  <a:tcPr/>
                </a:tc>
                <a:tc>
                  <a:txBody>
                    <a:bodyPr/>
                    <a:lstStyle/>
                    <a:p>
                      <a:r>
                        <a:rPr lang="it-IT" sz="900" dirty="0"/>
                        <a:t>Definizione dei criteri e delle condizioni sulla cui base Terna, entro i successivi sei mesi, elabora e presenta al MASE per la relativa approvazione una proposta di disciplina del sistema di approvvigionamento a termine, prevedendo una fase sperimentale di avvio del sistema</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26 giugno 2022 (26 dicembre 2022 per la proposta)</a:t>
                      </a:r>
                    </a:p>
                  </a:txBody>
                  <a:tcPr/>
                </a:tc>
                <a:tc>
                  <a:txBody>
                    <a:bodyPr/>
                    <a:lstStyle/>
                    <a:p>
                      <a:r>
                        <a:rPr lang="it-IT" sz="900" kern="1200" dirty="0">
                          <a:solidFill>
                            <a:srgbClr val="00B050"/>
                          </a:solidFill>
                          <a:latin typeface="+mn-lt"/>
                          <a:ea typeface="+mn-ea"/>
                          <a:cs typeface="+mn-cs"/>
                        </a:rPr>
                        <a:t>Delibera 247 del 6 giugno 2023 . Entro il 15 ottobre 2023, previa consultazione di almeno 30 (trenta) giorni, Terna</a:t>
                      </a:r>
                    </a:p>
                    <a:p>
                      <a:r>
                        <a:rPr lang="it-IT" sz="900" kern="1200" dirty="0">
                          <a:solidFill>
                            <a:srgbClr val="00B050"/>
                          </a:solidFill>
                          <a:latin typeface="+mn-lt"/>
                          <a:ea typeface="+mn-ea"/>
                          <a:cs typeface="+mn-cs"/>
                        </a:rPr>
                        <a:t>trasmette all’Autorità uno studio che passa in rassegna le tecnologie di stoccaggio elettrico.</a:t>
                      </a:r>
                    </a:p>
                    <a:p>
                      <a:r>
                        <a:rPr lang="it-IT" sz="900" dirty="0">
                          <a:solidFill>
                            <a:srgbClr val="FF0000"/>
                          </a:solidFill>
                        </a:rPr>
                        <a:t>Deadline scaduta. In attesa degli altri provvedimenti previsti dalla Delibera.</a:t>
                      </a:r>
                    </a:p>
                  </a:txBody>
                  <a:tcPr/>
                </a:tc>
                <a:extLst>
                  <a:ext uri="{0D108BD9-81ED-4DB2-BD59-A6C34878D82A}">
                    <a16:rowId xmlns:a16="http://schemas.microsoft.com/office/drawing/2014/main" val="2737923861"/>
                  </a:ext>
                </a:extLst>
              </a:tr>
              <a:tr h="1931091">
                <a:tc>
                  <a:txBody>
                    <a:bodyPr/>
                    <a:lstStyle/>
                    <a:p>
                      <a:r>
                        <a:rPr lang="it-IT" sz="900" dirty="0"/>
                        <a:t>Art. 18 comma 7</a:t>
                      </a:r>
                    </a:p>
                  </a:txBody>
                  <a:tcPr/>
                </a:tc>
                <a:tc>
                  <a:txBody>
                    <a:bodyPr/>
                    <a:lstStyle/>
                    <a:p>
                      <a:r>
                        <a:rPr lang="it-IT" sz="900" kern="1200" dirty="0">
                          <a:solidFill>
                            <a:schemeClr val="dk1"/>
                          </a:solidFill>
                          <a:latin typeface="+mn-lt"/>
                          <a:ea typeface="+mn-ea"/>
                          <a:cs typeface="+mn-cs"/>
                        </a:rPr>
                        <a:t>Individuazione dei criteri di aggiudicazione della capacità di stoccaggio, delle modalità di copertura dei costi, delle modalità per lo sviluppo da parte di Terna, nel caso di fallimento del mercato, delle condizioni con cui lo stoccaggio è reso disponibile al mercato, le modalità di funzionamento della piattaforma dei utilizzo dello stoccaggio</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26 settembre 2022</a:t>
                      </a:r>
                    </a:p>
                  </a:txBody>
                  <a:tcPr/>
                </a:tc>
                <a:tc>
                  <a:txBody>
                    <a:bodyPr/>
                    <a:lstStyle/>
                    <a:p>
                      <a:r>
                        <a:rPr lang="it-IT" sz="900" kern="1200" dirty="0">
                          <a:solidFill>
                            <a:srgbClr val="00B050"/>
                          </a:solidFill>
                          <a:latin typeface="+mn-lt"/>
                          <a:ea typeface="+mn-ea"/>
                          <a:cs typeface="+mn-cs"/>
                        </a:rPr>
                        <a:t>Delibera 247 del 6 giugno 2023 . Entro il 15 ottobre 2023, previa consultazione di almeno 30 (trenta) giorni, Terna trasmette all’Autorità uno studio che passa in rassegna le tecnologie di stoccaggio elettrico</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Deadline scaduta. In attesa degli altri provvedimenti previsti dalla Delibera.</a:t>
                      </a:r>
                    </a:p>
                    <a:p>
                      <a:endParaRPr lang="it-IT" sz="900" kern="1200" dirty="0">
                        <a:solidFill>
                          <a:srgbClr val="FF0000"/>
                        </a:solidFill>
                        <a:latin typeface="+mn-lt"/>
                        <a:ea typeface="+mn-ea"/>
                        <a:cs typeface="+mn-cs"/>
                      </a:endParaRPr>
                    </a:p>
                  </a:txBody>
                  <a:tcPr/>
                </a:tc>
                <a:extLst>
                  <a:ext uri="{0D108BD9-81ED-4DB2-BD59-A6C34878D82A}">
                    <a16:rowId xmlns:a16="http://schemas.microsoft.com/office/drawing/2014/main" val="840061033"/>
                  </a:ext>
                </a:extLst>
              </a:tr>
            </a:tbl>
          </a:graphicData>
        </a:graphic>
      </p:graphicFrame>
    </p:spTree>
    <p:extLst>
      <p:ext uri="{BB962C8B-B14F-4D97-AF65-F5344CB8AC3E}">
        <p14:creationId xmlns:p14="http://schemas.microsoft.com/office/powerpoint/2010/main" val="34501850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210/2021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2" name="Tabella 1">
            <a:extLst>
              <a:ext uri="{FF2B5EF4-FFF2-40B4-BE49-F238E27FC236}">
                <a16:creationId xmlns:a16="http://schemas.microsoft.com/office/drawing/2014/main" id="{C82A6E84-B5CE-75CC-A1D0-209C51E3CB0A}"/>
              </a:ext>
            </a:extLst>
          </p:cNvPr>
          <p:cNvGraphicFramePr>
            <a:graphicFrameLocks noGrp="1"/>
          </p:cNvGraphicFramePr>
          <p:nvPr>
            <p:extLst>
              <p:ext uri="{D42A27DB-BD31-4B8C-83A1-F6EECF244321}">
                <p14:modId xmlns:p14="http://schemas.microsoft.com/office/powerpoint/2010/main" val="2450905871"/>
              </p:ext>
            </p:extLst>
          </p:nvPr>
        </p:nvGraphicFramePr>
        <p:xfrm>
          <a:off x="179511" y="771550"/>
          <a:ext cx="8784976" cy="4269498"/>
        </p:xfrm>
        <a:graphic>
          <a:graphicData uri="http://schemas.openxmlformats.org/drawingml/2006/table">
            <a:tbl>
              <a:tblPr firstRow="1" bandRow="1">
                <a:tableStyleId>{5C22544A-7EE6-4342-B048-85BDC9FD1C3A}</a:tableStyleId>
              </a:tblPr>
              <a:tblGrid>
                <a:gridCol w="1080121">
                  <a:extLst>
                    <a:ext uri="{9D8B030D-6E8A-4147-A177-3AD203B41FA5}">
                      <a16:colId xmlns:a16="http://schemas.microsoft.com/office/drawing/2014/main" val="1105637280"/>
                    </a:ext>
                  </a:extLst>
                </a:gridCol>
                <a:gridCol w="2726702">
                  <a:extLst>
                    <a:ext uri="{9D8B030D-6E8A-4147-A177-3AD203B41FA5}">
                      <a16:colId xmlns:a16="http://schemas.microsoft.com/office/drawing/2014/main" val="162938629"/>
                    </a:ext>
                  </a:extLst>
                </a:gridCol>
                <a:gridCol w="964948">
                  <a:extLst>
                    <a:ext uri="{9D8B030D-6E8A-4147-A177-3AD203B41FA5}">
                      <a16:colId xmlns:a16="http://schemas.microsoft.com/office/drawing/2014/main" val="1789818723"/>
                    </a:ext>
                  </a:extLst>
                </a:gridCol>
                <a:gridCol w="1276902">
                  <a:extLst>
                    <a:ext uri="{9D8B030D-6E8A-4147-A177-3AD203B41FA5}">
                      <a16:colId xmlns:a16="http://schemas.microsoft.com/office/drawing/2014/main" val="290268812"/>
                    </a:ext>
                  </a:extLst>
                </a:gridCol>
                <a:gridCol w="1638181">
                  <a:extLst>
                    <a:ext uri="{9D8B030D-6E8A-4147-A177-3AD203B41FA5}">
                      <a16:colId xmlns:a16="http://schemas.microsoft.com/office/drawing/2014/main" val="482903256"/>
                    </a:ext>
                  </a:extLst>
                </a:gridCol>
                <a:gridCol w="1098122">
                  <a:extLst>
                    <a:ext uri="{9D8B030D-6E8A-4147-A177-3AD203B41FA5}">
                      <a16:colId xmlns:a16="http://schemas.microsoft.com/office/drawing/2014/main" val="3304868983"/>
                    </a:ext>
                  </a:extLst>
                </a:gridCol>
              </a:tblGrid>
              <a:tr h="486588">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1025580">
                <a:tc>
                  <a:txBody>
                    <a:bodyPr/>
                    <a:lstStyle/>
                    <a:p>
                      <a:r>
                        <a:rPr lang="it-IT" sz="900" dirty="0"/>
                        <a:t>Art. 18 comma 8</a:t>
                      </a:r>
                    </a:p>
                  </a:txBody>
                  <a:tcPr/>
                </a:tc>
                <a:tc>
                  <a:txBody>
                    <a:bodyPr/>
                    <a:lstStyle/>
                    <a:p>
                      <a:r>
                        <a:rPr lang="it-IT" sz="900" dirty="0"/>
                        <a:t>Elaborazione di una proposta per l’organizzazione e la gestione della piattaforma per l’utilizzo dello stoccaggio</a:t>
                      </a:r>
                    </a:p>
                  </a:txBody>
                  <a:tcPr/>
                </a:tc>
                <a:tc>
                  <a:txBody>
                    <a:bodyPr/>
                    <a:lstStyle/>
                    <a:p>
                      <a:r>
                        <a:rPr lang="it-IT" sz="900" dirty="0"/>
                        <a:t>Atto proprio</a:t>
                      </a:r>
                    </a:p>
                  </a:txBody>
                  <a:tcPr/>
                </a:tc>
                <a:tc>
                  <a:txBody>
                    <a:bodyPr/>
                    <a:lstStyle/>
                    <a:p>
                      <a:r>
                        <a:rPr lang="it-IT" sz="900" dirty="0"/>
                        <a:t>GME (sentita ARERA), su approvazione del MASE</a:t>
                      </a:r>
                    </a:p>
                  </a:txBody>
                  <a:tcPr/>
                </a:tc>
                <a:tc>
                  <a:txBody>
                    <a:bodyPr/>
                    <a:lstStyle/>
                    <a:p>
                      <a:r>
                        <a:rPr lang="it-IT" sz="900"/>
                        <a:t>90 </a:t>
                      </a:r>
                      <a:r>
                        <a:rPr lang="it-IT" sz="900" dirty="0"/>
                        <a:t>giorni dai rispettivi </a:t>
                      </a:r>
                      <a:r>
                        <a:rPr lang="it-IT" sz="900"/>
                        <a:t>decreti attuativi</a:t>
                      </a:r>
                      <a:endParaRPr lang="it-IT" sz="900" dirty="0"/>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2737923861"/>
                  </a:ext>
                </a:extLst>
              </a:tr>
              <a:tr h="2757330">
                <a:tc>
                  <a:txBody>
                    <a:bodyPr/>
                    <a:lstStyle/>
                    <a:p>
                      <a:r>
                        <a:rPr lang="it-IT" sz="900" dirty="0"/>
                        <a:t>Art. 23 comma 3</a:t>
                      </a:r>
                    </a:p>
                  </a:txBody>
                  <a:tcPr/>
                </a:tc>
                <a:tc>
                  <a:txBody>
                    <a:bodyPr/>
                    <a:lstStyle/>
                    <a:p>
                      <a:r>
                        <a:rPr lang="it-IT" sz="900" kern="1200" dirty="0">
                          <a:solidFill>
                            <a:schemeClr val="dk1"/>
                          </a:solidFill>
                          <a:latin typeface="+mn-lt"/>
                          <a:ea typeface="+mn-ea"/>
                          <a:cs typeface="+mn-cs"/>
                        </a:rPr>
                        <a:t>Definire le modalità con cui i DSO cooperano con il TSO, al fine di ampliare la partecipazione di impianti di generazione, di consumo e di stoccaggio connessi alle reti di distribuzione ai mercati dell'energia, dei servizi ancillari e dei servizi di bilanciamento.</a:t>
                      </a:r>
                    </a:p>
                    <a:p>
                      <a:endParaRPr lang="it-IT" sz="900" kern="1200" dirty="0">
                        <a:solidFill>
                          <a:schemeClr val="dk1"/>
                        </a:solidFill>
                        <a:latin typeface="+mn-lt"/>
                        <a:ea typeface="+mn-ea"/>
                        <a:cs typeface="+mn-cs"/>
                      </a:endParaRPr>
                    </a:p>
                    <a:p>
                      <a:r>
                        <a:rPr lang="it-IT" sz="900" kern="1200" dirty="0">
                          <a:solidFill>
                            <a:schemeClr val="dk1"/>
                          </a:solidFill>
                          <a:latin typeface="+mn-lt"/>
                          <a:ea typeface="+mn-ea"/>
                          <a:cs typeface="+mn-cs"/>
                        </a:rPr>
                        <a:t>Definire la sperimentazione di un sistema di auto-dispacciamento.</a:t>
                      </a:r>
                    </a:p>
                    <a:p>
                      <a:endParaRPr lang="it-IT" sz="900" kern="1200" dirty="0">
                        <a:solidFill>
                          <a:schemeClr val="dk1"/>
                        </a:solidFill>
                        <a:latin typeface="+mn-lt"/>
                        <a:ea typeface="+mn-ea"/>
                        <a:cs typeface="+mn-cs"/>
                      </a:endParaRPr>
                    </a:p>
                    <a:p>
                      <a:endParaRPr lang="it-IT" sz="900" kern="1200" dirty="0">
                        <a:solidFill>
                          <a:schemeClr val="dk1"/>
                        </a:solidFill>
                        <a:latin typeface="+mn-lt"/>
                        <a:ea typeface="+mn-ea"/>
                        <a:cs typeface="+mn-cs"/>
                      </a:endParaRPr>
                    </a:p>
                    <a:p>
                      <a:endParaRPr lang="it-IT" sz="900" kern="1200" dirty="0">
                        <a:solidFill>
                          <a:schemeClr val="dk1"/>
                        </a:solidFill>
                        <a:latin typeface="+mn-lt"/>
                        <a:ea typeface="+mn-ea"/>
                        <a:cs typeface="+mn-cs"/>
                      </a:endParaRPr>
                    </a:p>
                    <a:p>
                      <a:endParaRPr lang="it-IT" sz="900" kern="1200" dirty="0">
                        <a:solidFill>
                          <a:schemeClr val="dk1"/>
                        </a:solidFill>
                        <a:latin typeface="+mn-lt"/>
                        <a:ea typeface="+mn-ea"/>
                        <a:cs typeface="+mn-cs"/>
                      </a:endParaRPr>
                    </a:p>
                    <a:p>
                      <a:endParaRPr lang="it-IT" sz="900" kern="1200" dirty="0">
                        <a:solidFill>
                          <a:schemeClr val="dk1"/>
                        </a:solidFill>
                        <a:latin typeface="+mn-lt"/>
                        <a:ea typeface="+mn-ea"/>
                        <a:cs typeface="+mn-cs"/>
                      </a:endParaRPr>
                    </a:p>
                    <a:p>
                      <a:r>
                        <a:rPr lang="it-IT" sz="900" kern="1200" dirty="0">
                          <a:solidFill>
                            <a:schemeClr val="dk1"/>
                          </a:solidFill>
                          <a:latin typeface="+mn-lt"/>
                          <a:ea typeface="+mn-ea"/>
                          <a:cs typeface="+mn-cs"/>
                        </a:rPr>
                        <a:t>Disciplinare le modalità di</a:t>
                      </a:r>
                    </a:p>
                    <a:p>
                      <a:r>
                        <a:rPr lang="it-IT" sz="900" kern="1200" dirty="0">
                          <a:solidFill>
                            <a:schemeClr val="dk1"/>
                          </a:solidFill>
                          <a:latin typeface="+mn-lt"/>
                          <a:ea typeface="+mn-ea"/>
                          <a:cs typeface="+mn-cs"/>
                        </a:rPr>
                        <a:t>approvvigionamento da parte dei DSO, in coordinamento con il TSO, dei servizi di rete</a:t>
                      </a:r>
                    </a:p>
                  </a:txBody>
                  <a:tcPr/>
                </a:tc>
                <a:tc>
                  <a:txBody>
                    <a:bodyPr/>
                    <a:lstStyle/>
                    <a:p>
                      <a:r>
                        <a:rPr lang="it-IT" sz="900" dirty="0"/>
                        <a:t>Atto proprio</a:t>
                      </a:r>
                    </a:p>
                  </a:txBody>
                  <a:tcPr/>
                </a:tc>
                <a:tc>
                  <a:txBody>
                    <a:bodyPr/>
                    <a:lstStyle/>
                    <a:p>
                      <a:r>
                        <a:rPr lang="it-IT" sz="900" dirty="0"/>
                        <a:t>ARERA</a:t>
                      </a:r>
                    </a:p>
                    <a:p>
                      <a:endParaRPr lang="it-IT" sz="900" dirty="0"/>
                    </a:p>
                    <a:p>
                      <a:endParaRPr lang="it-IT" sz="900" dirty="0"/>
                    </a:p>
                    <a:p>
                      <a:endParaRPr lang="it-IT" sz="900" dirty="0"/>
                    </a:p>
                    <a:p>
                      <a:endParaRPr lang="it-IT" sz="900" dirty="0"/>
                    </a:p>
                    <a:p>
                      <a:endParaRPr lang="it-IT" sz="900" dirty="0"/>
                    </a:p>
                    <a:p>
                      <a:endParaRPr lang="it-IT" sz="900" dirty="0"/>
                    </a:p>
                    <a:p>
                      <a:r>
                        <a:rPr lang="it-IT" sz="900" dirty="0"/>
                        <a:t>ARERA</a:t>
                      </a:r>
                    </a:p>
                    <a:p>
                      <a:endParaRPr lang="it-IT" sz="900" dirty="0"/>
                    </a:p>
                    <a:p>
                      <a:endParaRPr lang="it-IT" sz="900" dirty="0"/>
                    </a:p>
                    <a:p>
                      <a:endParaRPr lang="it-IT" sz="900" dirty="0"/>
                    </a:p>
                    <a:p>
                      <a:endParaRPr lang="it-IT" sz="900" dirty="0"/>
                    </a:p>
                    <a:p>
                      <a:endParaRPr lang="it-IT" sz="900" dirty="0"/>
                    </a:p>
                    <a:p>
                      <a:endParaRPr lang="it-IT" sz="900" dirty="0"/>
                    </a:p>
                    <a:p>
                      <a:r>
                        <a:rPr lang="it-IT" sz="900" dirty="0"/>
                        <a:t>ARERA</a:t>
                      </a:r>
                    </a:p>
                  </a:txBody>
                  <a:tcPr/>
                </a:tc>
                <a:tc>
                  <a:txBody>
                    <a:bodyPr/>
                    <a:lstStyle/>
                    <a:p>
                      <a:r>
                        <a:rPr lang="it-IT" sz="900" dirty="0"/>
                        <a:t>26 giugno 2022</a:t>
                      </a:r>
                    </a:p>
                    <a:p>
                      <a:endParaRPr lang="it-IT" sz="900" dirty="0"/>
                    </a:p>
                    <a:p>
                      <a:endParaRPr lang="it-IT" sz="900" dirty="0"/>
                    </a:p>
                    <a:p>
                      <a:endParaRPr lang="it-IT" sz="900" dirty="0"/>
                    </a:p>
                    <a:p>
                      <a:endParaRPr lang="it-IT" sz="900" dirty="0"/>
                    </a:p>
                    <a:p>
                      <a:endParaRPr lang="it-IT" sz="900" dirty="0"/>
                    </a:p>
                    <a:p>
                      <a:endParaRPr lang="it-IT" sz="900" dirty="0"/>
                    </a:p>
                    <a:p>
                      <a:r>
                        <a:rPr lang="it-IT" sz="900" dirty="0"/>
                        <a:t>26 dicembre 2022 per avvio sperimentazione</a:t>
                      </a:r>
                    </a:p>
                    <a:p>
                      <a:endParaRPr lang="it-IT" sz="900" dirty="0"/>
                    </a:p>
                    <a:p>
                      <a:endParaRPr lang="it-IT" sz="900" dirty="0"/>
                    </a:p>
                    <a:p>
                      <a:endParaRPr lang="it-IT" sz="900" dirty="0"/>
                    </a:p>
                    <a:p>
                      <a:endParaRPr lang="it-IT" sz="900" dirty="0"/>
                    </a:p>
                    <a:p>
                      <a:endParaRPr lang="it-IT" sz="900" dirty="0"/>
                    </a:p>
                    <a:p>
                      <a:r>
                        <a:rPr lang="it-IT" sz="900" dirty="0"/>
                        <a:t>26 dicembre 2022</a:t>
                      </a:r>
                    </a:p>
                  </a:txBody>
                  <a:tcPr/>
                </a:tc>
                <a:tc>
                  <a:txBody>
                    <a:bodyPr/>
                    <a:lstStyle/>
                    <a:p>
                      <a:r>
                        <a:rPr lang="it-IT" sz="900" dirty="0">
                          <a:solidFill>
                            <a:srgbClr val="FF0000"/>
                          </a:solidFill>
                        </a:rPr>
                        <a:t>Scaduta il 17 Febbraio 2023 la consultazione di Terna per il coordinamento TSO/DSO</a:t>
                      </a:r>
                    </a:p>
                    <a:p>
                      <a:endParaRPr lang="it-IT" sz="900" dirty="0">
                        <a:solidFill>
                          <a:srgbClr val="FF0000"/>
                        </a:solidFill>
                      </a:endParaRP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00B050"/>
                          </a:solidFill>
                        </a:rPr>
                        <a:t>28 giugno 2023 Delibera 298 sperimentazione a partire dal 1.1.2024 sino al 31.12.2025</a:t>
                      </a:r>
                      <a:endParaRPr lang="it-IT" sz="900" dirty="0">
                        <a:solidFill>
                          <a:srgbClr val="FF0000"/>
                        </a:solidFill>
                      </a:endParaRPr>
                    </a:p>
                    <a:p>
                      <a:pPr marL="0" marR="0" lvl="0" indent="0" algn="l" defTabSz="408181" rtl="0" eaLnBrk="1" fontAlgn="auto" latinLnBrk="0" hangingPunct="1">
                        <a:lnSpc>
                          <a:spcPct val="100000"/>
                        </a:lnSpc>
                        <a:spcBef>
                          <a:spcPts val="0"/>
                        </a:spcBef>
                        <a:spcAft>
                          <a:spcPts val="0"/>
                        </a:spcAft>
                        <a:buClrTx/>
                        <a:buSzTx/>
                        <a:buFontTx/>
                        <a:buNone/>
                        <a:tabLst/>
                        <a:defRPr/>
                      </a:pPr>
                      <a:endParaRPr lang="it-IT" sz="900" dirty="0">
                        <a:solidFill>
                          <a:srgbClr val="FF0000"/>
                        </a:solidFill>
                      </a:endParaRP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Deadline scaduta</a:t>
                      </a:r>
                    </a:p>
                    <a:p>
                      <a:r>
                        <a:rPr lang="it-IT" sz="900" dirty="0">
                          <a:solidFill>
                            <a:srgbClr val="FF0000"/>
                          </a:solidFill>
                        </a:rPr>
                        <a:t>In attesa provvedimento</a:t>
                      </a:r>
                    </a:p>
                    <a:p>
                      <a:endParaRPr lang="it-IT" sz="900" kern="1200" dirty="0">
                        <a:solidFill>
                          <a:schemeClr val="dk1"/>
                        </a:solidFill>
                        <a:latin typeface="+mn-lt"/>
                        <a:ea typeface="+mn-ea"/>
                        <a:cs typeface="+mn-cs"/>
                      </a:endParaRPr>
                    </a:p>
                  </a:txBody>
                  <a:tcPr/>
                </a:tc>
                <a:extLst>
                  <a:ext uri="{0D108BD9-81ED-4DB2-BD59-A6C34878D82A}">
                    <a16:rowId xmlns:a16="http://schemas.microsoft.com/office/drawing/2014/main" val="840061033"/>
                  </a:ext>
                </a:extLst>
              </a:tr>
            </a:tbl>
          </a:graphicData>
        </a:graphic>
      </p:graphicFrame>
    </p:spTree>
    <p:extLst>
      <p:ext uri="{BB962C8B-B14F-4D97-AF65-F5344CB8AC3E}">
        <p14:creationId xmlns:p14="http://schemas.microsoft.com/office/powerpoint/2010/main" val="15586074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466966"/>
            <a:ext cx="9144000" cy="1672717"/>
          </a:xfrm>
          <a:prstGeom prst="rect">
            <a:avLst/>
          </a:prstGeom>
          <a:noFill/>
        </p:spPr>
        <p:txBody>
          <a:bodyPr wrap="square" lIns="71579" tIns="35790" rIns="71579" bIns="35790" rtlCol="0">
            <a:spAutoFit/>
          </a:bodyPr>
          <a:lstStyle/>
          <a:p>
            <a:pPr algn="ctr"/>
            <a:r>
              <a:rPr lang="it-IT" sz="2800" b="1" i="1" dirty="0">
                <a:solidFill>
                  <a:srgbClr val="00518E"/>
                </a:solidFill>
                <a:latin typeface="Calibri" panose="020F0502020204030204" pitchFamily="34" charset="0"/>
                <a:cs typeface="DaxWide-Bold"/>
              </a:rPr>
              <a:t>DLGS n.199 del 8 novembre 2021 </a:t>
            </a:r>
          </a:p>
          <a:p>
            <a:pPr algn="ctr"/>
            <a:endParaRPr lang="it-IT" sz="2800" b="1" i="1" dirty="0">
              <a:solidFill>
                <a:srgbClr val="00518E"/>
              </a:solidFill>
              <a:latin typeface="Calibri" panose="020F0502020204030204" pitchFamily="34" charset="0"/>
              <a:cs typeface="DaxWide-Bold"/>
            </a:endParaRPr>
          </a:p>
          <a:p>
            <a:pPr algn="ctr"/>
            <a:r>
              <a:rPr lang="it-IT" sz="1600" b="1" i="1" dirty="0">
                <a:solidFill>
                  <a:srgbClr val="00518E"/>
                </a:solidFill>
                <a:latin typeface="Calibri" panose="020F0502020204030204" pitchFamily="34" charset="0"/>
                <a:cs typeface="DaxWide-Bold"/>
              </a:rPr>
              <a:t>Recepimento direttiva UE in materia di FER</a:t>
            </a:r>
          </a:p>
          <a:p>
            <a:pPr algn="ctr"/>
            <a:endParaRPr lang="it-IT" sz="1600" b="1" i="1" dirty="0">
              <a:solidFill>
                <a:srgbClr val="00518E"/>
              </a:solidFill>
              <a:latin typeface="Calibri" panose="020F0502020204030204" pitchFamily="34" charset="0"/>
              <a:cs typeface="DaxWide-Bold"/>
            </a:endParaRPr>
          </a:p>
          <a:p>
            <a:pPr algn="ctr"/>
            <a:r>
              <a:rPr lang="it-IT" sz="1600" b="1" i="1" dirty="0">
                <a:solidFill>
                  <a:srgbClr val="00518E"/>
                </a:solidFill>
                <a:latin typeface="Calibri" panose="020F0502020204030204" pitchFamily="34" charset="0"/>
                <a:cs typeface="DaxWide-Bold"/>
              </a:rPr>
              <a:t>Entrato in vigore il 15 dicembre 2021</a:t>
            </a:r>
          </a:p>
        </p:txBody>
      </p:sp>
    </p:spTree>
    <p:extLst>
      <p:ext uri="{BB962C8B-B14F-4D97-AF65-F5344CB8AC3E}">
        <p14:creationId xmlns:p14="http://schemas.microsoft.com/office/powerpoint/2010/main" val="42149072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199/2021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3" name="Tabella 3">
            <a:extLst>
              <a:ext uri="{FF2B5EF4-FFF2-40B4-BE49-F238E27FC236}">
                <a16:creationId xmlns:a16="http://schemas.microsoft.com/office/drawing/2014/main" id="{107E7290-89B7-48E6-8B34-6BC5218D2D64}"/>
              </a:ext>
            </a:extLst>
          </p:cNvPr>
          <p:cNvGraphicFramePr>
            <a:graphicFrameLocks noGrp="1"/>
          </p:cNvGraphicFramePr>
          <p:nvPr>
            <p:extLst>
              <p:ext uri="{D42A27DB-BD31-4B8C-83A1-F6EECF244321}">
                <p14:modId xmlns:p14="http://schemas.microsoft.com/office/powerpoint/2010/main" val="4162808838"/>
              </p:ext>
            </p:extLst>
          </p:nvPr>
        </p:nvGraphicFramePr>
        <p:xfrm>
          <a:off x="72010" y="771551"/>
          <a:ext cx="8964486" cy="4454113"/>
        </p:xfrm>
        <a:graphic>
          <a:graphicData uri="http://schemas.openxmlformats.org/drawingml/2006/table">
            <a:tbl>
              <a:tblPr firstRow="1" bandRow="1">
                <a:tableStyleId>{5C22544A-7EE6-4342-B048-85BDC9FD1C3A}</a:tableStyleId>
              </a:tblPr>
              <a:tblGrid>
                <a:gridCol w="1045857">
                  <a:extLst>
                    <a:ext uri="{9D8B030D-6E8A-4147-A177-3AD203B41FA5}">
                      <a16:colId xmlns:a16="http://schemas.microsoft.com/office/drawing/2014/main" val="1105637280"/>
                    </a:ext>
                  </a:extLst>
                </a:gridCol>
                <a:gridCol w="2539938">
                  <a:extLst>
                    <a:ext uri="{9D8B030D-6E8A-4147-A177-3AD203B41FA5}">
                      <a16:colId xmlns:a16="http://schemas.microsoft.com/office/drawing/2014/main" val="162938629"/>
                    </a:ext>
                  </a:extLst>
                </a:gridCol>
                <a:gridCol w="1120561">
                  <a:extLst>
                    <a:ext uri="{9D8B030D-6E8A-4147-A177-3AD203B41FA5}">
                      <a16:colId xmlns:a16="http://schemas.microsoft.com/office/drawing/2014/main" val="1789818723"/>
                    </a:ext>
                  </a:extLst>
                </a:gridCol>
                <a:gridCol w="1494081">
                  <a:extLst>
                    <a:ext uri="{9D8B030D-6E8A-4147-A177-3AD203B41FA5}">
                      <a16:colId xmlns:a16="http://schemas.microsoft.com/office/drawing/2014/main" val="290268812"/>
                    </a:ext>
                  </a:extLst>
                </a:gridCol>
                <a:gridCol w="1288395">
                  <a:extLst>
                    <a:ext uri="{9D8B030D-6E8A-4147-A177-3AD203B41FA5}">
                      <a16:colId xmlns:a16="http://schemas.microsoft.com/office/drawing/2014/main" val="482903256"/>
                    </a:ext>
                  </a:extLst>
                </a:gridCol>
                <a:gridCol w="1475654">
                  <a:extLst>
                    <a:ext uri="{9D8B030D-6E8A-4147-A177-3AD203B41FA5}">
                      <a16:colId xmlns:a16="http://schemas.microsoft.com/office/drawing/2014/main" val="3304868983"/>
                    </a:ext>
                  </a:extLst>
                </a:gridCol>
              </a:tblGrid>
              <a:tr h="350648">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613633">
                <a:tc>
                  <a:txBody>
                    <a:bodyPr/>
                    <a:lstStyle/>
                    <a:p>
                      <a:r>
                        <a:rPr lang="it-IT" sz="900" dirty="0"/>
                        <a:t>Art. 6 comma 1</a:t>
                      </a:r>
                    </a:p>
                  </a:txBody>
                  <a:tcPr/>
                </a:tc>
                <a:tc>
                  <a:txBody>
                    <a:bodyPr/>
                    <a:lstStyle/>
                    <a:p>
                      <a:r>
                        <a:rPr lang="it-IT" sz="900" dirty="0"/>
                        <a:t>Sistema incentivazione in asta e programma quinquennale</a:t>
                      </a:r>
                    </a:p>
                  </a:txBody>
                  <a:tcPr/>
                </a:tc>
                <a:tc>
                  <a:txBody>
                    <a:bodyPr/>
                    <a:lstStyle/>
                    <a:p>
                      <a:r>
                        <a:rPr lang="it-IT" sz="900" dirty="0"/>
                        <a:t>Decreto ministeriale</a:t>
                      </a:r>
                    </a:p>
                  </a:txBody>
                  <a:tcPr/>
                </a:tc>
                <a:tc>
                  <a:txBody>
                    <a:bodyPr/>
                    <a:lstStyle/>
                    <a:p>
                      <a:r>
                        <a:rPr lang="it-IT" sz="900" dirty="0"/>
                        <a:t>MASE (sentite ARERA e Conferenza unificata)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Consultazione sul decreto chiusa 25.09.23</a:t>
                      </a:r>
                    </a:p>
                  </a:txBody>
                  <a:tcPr/>
                </a:tc>
                <a:extLst>
                  <a:ext uri="{0D108BD9-81ED-4DB2-BD59-A6C34878D82A}">
                    <a16:rowId xmlns:a16="http://schemas.microsoft.com/office/drawing/2014/main" val="2737923861"/>
                  </a:ext>
                </a:extLst>
              </a:tr>
              <a:tr h="613633">
                <a:tc>
                  <a:txBody>
                    <a:bodyPr/>
                    <a:lstStyle/>
                    <a:p>
                      <a:r>
                        <a:rPr lang="it-IT" sz="900" dirty="0"/>
                        <a:t>Art. 6 comma 1 lett. f)</a:t>
                      </a:r>
                    </a:p>
                  </a:txBody>
                  <a:tcPr/>
                </a:tc>
                <a:tc>
                  <a:txBody>
                    <a:bodyPr/>
                    <a:lstStyle/>
                    <a:p>
                      <a:r>
                        <a:rPr lang="it-IT" sz="900" dirty="0"/>
                        <a:t>Algoritmi per calibrazione contingenti di potenza e livello incentivi a base d’asta</a:t>
                      </a:r>
                    </a:p>
                  </a:txBody>
                  <a:tcPr/>
                </a:tc>
                <a:tc>
                  <a:txBody>
                    <a:bodyPr/>
                    <a:lstStyle/>
                    <a:p>
                      <a:r>
                        <a:rPr lang="it-IT" sz="900" dirty="0"/>
                        <a:t>Decreto ministeriale</a:t>
                      </a:r>
                    </a:p>
                  </a:txBody>
                  <a:tcPr/>
                </a:tc>
                <a:tc>
                  <a:txBody>
                    <a:bodyPr/>
                    <a:lstStyle/>
                    <a:p>
                      <a:r>
                        <a:rPr lang="it-IT" sz="900" dirty="0"/>
                        <a:t>MASE (sentita ARERA)</a:t>
                      </a:r>
                    </a:p>
                  </a:txBody>
                  <a:tcPr/>
                </a:tc>
                <a:tc>
                  <a:txBody>
                    <a:bodyPr/>
                    <a:lstStyle/>
                    <a:p>
                      <a:r>
                        <a:rPr lang="it-IT" sz="900" dirty="0"/>
                        <a:t>12 giugno 2022</a:t>
                      </a:r>
                    </a:p>
                  </a:txBody>
                  <a:tcPr/>
                </a:tc>
                <a:tc>
                  <a:txBody>
                    <a:bodyPr/>
                    <a:lstStyle/>
                    <a:p>
                      <a:r>
                        <a:rPr lang="it-IT" sz="900" dirty="0">
                          <a:solidFill>
                            <a:srgbClr val="FF0000"/>
                          </a:solidFill>
                        </a:rPr>
                        <a:t>Deadline scaduta </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In attesa provvedimento</a:t>
                      </a:r>
                    </a:p>
                    <a:p>
                      <a:r>
                        <a:rPr lang="it-IT" sz="900" dirty="0">
                          <a:solidFill>
                            <a:srgbClr val="FF0000"/>
                          </a:solidFill>
                        </a:rPr>
                        <a:t>Consultazione sul decreto chiusa 25.09.23</a:t>
                      </a:r>
                    </a:p>
                  </a:txBody>
                  <a:tcPr/>
                </a:tc>
                <a:extLst>
                  <a:ext uri="{0D108BD9-81ED-4DB2-BD59-A6C34878D82A}">
                    <a16:rowId xmlns:a16="http://schemas.microsoft.com/office/drawing/2014/main" val="840061033"/>
                  </a:ext>
                </a:extLst>
              </a:tr>
              <a:tr h="613633">
                <a:tc>
                  <a:txBody>
                    <a:bodyPr/>
                    <a:lstStyle/>
                    <a:p>
                      <a:r>
                        <a:rPr lang="it-IT" sz="900" dirty="0"/>
                        <a:t>Art. 7 comma 1</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Sistema incentivazione in accesso diretto e programma quinquennale</a:t>
                      </a:r>
                    </a:p>
                    <a:p>
                      <a:endParaRPr lang="it-IT" sz="900" dirty="0"/>
                    </a:p>
                  </a:txBody>
                  <a:tcPr/>
                </a:tc>
                <a:tc>
                  <a:txBody>
                    <a:bodyPr/>
                    <a:lstStyle/>
                    <a:p>
                      <a:r>
                        <a:rPr lang="it-IT" sz="900" dirty="0"/>
                        <a:t>Decreto ministeriale</a:t>
                      </a:r>
                    </a:p>
                  </a:txBody>
                  <a:tcPr/>
                </a:tc>
                <a:tc>
                  <a:txBody>
                    <a:bodyPr/>
                    <a:lstStyle/>
                    <a:p>
                      <a:r>
                        <a:rPr lang="it-IT" sz="900" dirty="0"/>
                        <a:t>MASE (sentito MASAF, ARERA e Conferenza unificata)</a:t>
                      </a:r>
                    </a:p>
                    <a:p>
                      <a:endParaRPr lang="it-IT" sz="900" dirty="0"/>
                    </a:p>
                  </a:txBody>
                  <a:tcPr/>
                </a:tc>
                <a:tc>
                  <a:txBody>
                    <a:bodyPr/>
                    <a:lstStyle/>
                    <a:p>
                      <a:r>
                        <a:rPr lang="it-IT" sz="900" dirty="0"/>
                        <a:t>12 giugno 2022</a:t>
                      </a:r>
                    </a:p>
                  </a:txBody>
                  <a:tcPr/>
                </a:tc>
                <a:tc>
                  <a:txBody>
                    <a:bodyPr/>
                    <a:lstStyle/>
                    <a:p>
                      <a:r>
                        <a:rPr lang="it-IT" sz="900" dirty="0">
                          <a:solidFill>
                            <a:srgbClr val="FF0000"/>
                          </a:solidFill>
                        </a:rPr>
                        <a:t>Deadline scaduta</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In attesa provvedimento</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solidFill>
                            <a:srgbClr val="FF0000"/>
                          </a:solidFill>
                        </a:rPr>
                        <a:t>Consultazione sul decreto chiusa 25.09.23</a:t>
                      </a:r>
                    </a:p>
                    <a:p>
                      <a:endParaRPr lang="it-IT" sz="900" dirty="0">
                        <a:solidFill>
                          <a:srgbClr val="FF0000"/>
                        </a:solidFill>
                      </a:endParaRPr>
                    </a:p>
                  </a:txBody>
                  <a:tcPr/>
                </a:tc>
                <a:extLst>
                  <a:ext uri="{0D108BD9-81ED-4DB2-BD59-A6C34878D82A}">
                    <a16:rowId xmlns:a16="http://schemas.microsoft.com/office/drawing/2014/main" val="4064736383"/>
                  </a:ext>
                </a:extLst>
              </a:tr>
              <a:tr h="613633">
                <a:tc>
                  <a:txBody>
                    <a:bodyPr/>
                    <a:lstStyle/>
                    <a:p>
                      <a:r>
                        <a:rPr lang="it-IT" sz="900" dirty="0"/>
                        <a:t>Art. 8 comma 1</a:t>
                      </a:r>
                    </a:p>
                  </a:txBody>
                  <a:tcPr/>
                </a:tc>
                <a:tc>
                  <a:txBody>
                    <a:bodyPr/>
                    <a:lstStyle/>
                    <a:p>
                      <a:r>
                        <a:rPr lang="it-IT" sz="900" dirty="0"/>
                        <a:t>Sistema incentivazione impianti in autoconsumo collettivo e in comunità energetiche rinnovabili e programma quinquennale </a:t>
                      </a:r>
                    </a:p>
                  </a:txBody>
                  <a:tcPr/>
                </a:tc>
                <a:tc>
                  <a:txBody>
                    <a:bodyPr/>
                    <a:lstStyle/>
                    <a:p>
                      <a:r>
                        <a:rPr lang="it-IT" sz="900" dirty="0"/>
                        <a:t>Decreto ministeriale</a:t>
                      </a:r>
                    </a:p>
                  </a:txBody>
                  <a:tcPr/>
                </a:tc>
                <a:tc>
                  <a:txBody>
                    <a:bodyPr/>
                    <a:lstStyle/>
                    <a:p>
                      <a:r>
                        <a:rPr lang="it-IT" sz="900" dirty="0"/>
                        <a:t>MASE</a:t>
                      </a:r>
                    </a:p>
                  </a:txBody>
                  <a:tcPr/>
                </a:tc>
                <a:tc>
                  <a:txBody>
                    <a:bodyPr/>
                    <a:lstStyle/>
                    <a:p>
                      <a:r>
                        <a:rPr lang="it-IT" sz="900" dirty="0"/>
                        <a:t>12 giugno 2022</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kern="1200" dirty="0">
                          <a:solidFill>
                            <a:srgbClr val="FF0000"/>
                          </a:solidFill>
                          <a:latin typeface="+mn-lt"/>
                          <a:ea typeface="+mn-ea"/>
                          <a:cs typeface="+mn-cs"/>
                        </a:rPr>
                        <a:t>Consultazione del 28 Novembre 2022</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kern="1200" dirty="0">
                          <a:solidFill>
                            <a:srgbClr val="FF0000"/>
                          </a:solidFill>
                          <a:latin typeface="+mn-lt"/>
                          <a:ea typeface="+mn-ea"/>
                          <a:cs typeface="+mn-cs"/>
                        </a:rPr>
                        <a:t>Schema DM approvato da UE. In attesa di pubblicazione</a:t>
                      </a:r>
                    </a:p>
                  </a:txBody>
                  <a:tcPr/>
                </a:tc>
                <a:extLst>
                  <a:ext uri="{0D108BD9-81ED-4DB2-BD59-A6C34878D82A}">
                    <a16:rowId xmlns:a16="http://schemas.microsoft.com/office/drawing/2014/main" val="2818078543"/>
                  </a:ext>
                </a:extLst>
              </a:tr>
              <a:tr h="613633">
                <a:tc>
                  <a:txBody>
                    <a:bodyPr/>
                    <a:lstStyle/>
                    <a:p>
                      <a:r>
                        <a:rPr lang="it-IT" sz="900" dirty="0"/>
                        <a:t>Art. 8 comma 3</a:t>
                      </a:r>
                    </a:p>
                  </a:txBody>
                  <a:tcPr/>
                </a:tc>
                <a:tc>
                  <a:txBody>
                    <a:bodyPr/>
                    <a:lstStyle/>
                    <a:p>
                      <a:r>
                        <a:rPr lang="it-IT" sz="900" dirty="0"/>
                        <a:t>Modalità di transizione e raccordo fra il vecchio e il nuovo regime dell’energia condivisa</a:t>
                      </a:r>
                    </a:p>
                  </a:txBody>
                  <a:tcPr/>
                </a:tc>
                <a:tc>
                  <a:txBody>
                    <a:bodyPr/>
                    <a:lstStyle/>
                    <a:p>
                      <a:r>
                        <a:rPr lang="it-IT" sz="900" dirty="0"/>
                        <a:t>Decreto ministeriale (Stesso decreto di cui sopra)</a:t>
                      </a:r>
                    </a:p>
                  </a:txBody>
                  <a:tcPr/>
                </a:tc>
                <a:tc>
                  <a:txBody>
                    <a:bodyPr/>
                    <a:lstStyle/>
                    <a:p>
                      <a:r>
                        <a:rPr lang="it-IT" sz="900" dirty="0"/>
                        <a:t>MASE</a:t>
                      </a:r>
                    </a:p>
                  </a:txBody>
                  <a:tcPr/>
                </a:tc>
                <a:tc>
                  <a:txBody>
                    <a:bodyPr/>
                    <a:lstStyle/>
                    <a:p>
                      <a:r>
                        <a:rPr lang="it-IT" sz="900" dirty="0"/>
                        <a:t>12 giugno 2022</a:t>
                      </a:r>
                    </a:p>
                  </a:txBody>
                  <a:tcPr/>
                </a:tc>
                <a:tc>
                  <a:txBody>
                    <a:bodyPr/>
                    <a:lstStyle/>
                    <a:p>
                      <a:r>
                        <a:rPr lang="it-IT" sz="900" dirty="0">
                          <a:solidFill>
                            <a:srgbClr val="FF0000"/>
                          </a:solidFill>
                        </a:rPr>
                        <a:t>Deadline scaduta</a:t>
                      </a:r>
                    </a:p>
                    <a:p>
                      <a:pPr marL="0" marR="0" lvl="0" indent="0" algn="l" defTabSz="408181" rtl="0" eaLnBrk="1" fontAlgn="auto" latinLnBrk="0" hangingPunct="1">
                        <a:lnSpc>
                          <a:spcPct val="100000"/>
                        </a:lnSpc>
                        <a:spcBef>
                          <a:spcPts val="0"/>
                        </a:spcBef>
                        <a:spcAft>
                          <a:spcPts val="0"/>
                        </a:spcAft>
                        <a:buClrTx/>
                        <a:buSzTx/>
                        <a:buFontTx/>
                        <a:buNone/>
                        <a:tabLst/>
                        <a:defRPr/>
                      </a:pPr>
                      <a:r>
                        <a:rPr lang="it-IT" sz="900" kern="1200" dirty="0">
                          <a:solidFill>
                            <a:srgbClr val="FF0000"/>
                          </a:solidFill>
                          <a:latin typeface="+mn-lt"/>
                          <a:ea typeface="+mn-ea"/>
                          <a:cs typeface="+mn-cs"/>
                        </a:rPr>
                        <a:t>Schema DM approvato da UE. In attesa di pubblicazione</a:t>
                      </a:r>
                    </a:p>
                  </a:txBody>
                  <a:tcPr/>
                </a:tc>
                <a:extLst>
                  <a:ext uri="{0D108BD9-81ED-4DB2-BD59-A6C34878D82A}">
                    <a16:rowId xmlns:a16="http://schemas.microsoft.com/office/drawing/2014/main" val="1192537931"/>
                  </a:ext>
                </a:extLst>
              </a:tr>
              <a:tr h="613633">
                <a:tc>
                  <a:txBody>
                    <a:bodyPr/>
                    <a:lstStyle/>
                    <a:p>
                      <a:r>
                        <a:rPr lang="it-IT" sz="900" dirty="0"/>
                        <a:t>Art. 9 comma 2</a:t>
                      </a:r>
                    </a:p>
                  </a:txBody>
                  <a:tcPr/>
                </a:tc>
                <a:tc>
                  <a:txBody>
                    <a:bodyPr/>
                    <a:lstStyle/>
                    <a:p>
                      <a:r>
                        <a:rPr lang="it-IT" sz="900" dirty="0"/>
                        <a:t>Soppressione meccanismo di scambio sul posto</a:t>
                      </a:r>
                    </a:p>
                  </a:txBody>
                  <a:tcPr/>
                </a:tc>
                <a:tc>
                  <a:txBody>
                    <a:bodyPr/>
                    <a:lstStyle/>
                    <a:p>
                      <a:endParaRPr lang="it-IT" sz="900" dirty="0"/>
                    </a:p>
                  </a:txBody>
                  <a:tcPr/>
                </a:tc>
                <a:tc>
                  <a:txBody>
                    <a:bodyPr/>
                    <a:lstStyle/>
                    <a:p>
                      <a:r>
                        <a:rPr lang="it-IT" sz="1000" kern="1200" dirty="0">
                          <a:solidFill>
                            <a:schemeClr val="dk1"/>
                          </a:solidFill>
                          <a:latin typeface="+mn-lt"/>
                          <a:ea typeface="+mn-ea"/>
                          <a:cs typeface="+mn-cs"/>
                        </a:rPr>
                        <a:t>Nessuno (si auto-esegue)</a:t>
                      </a:r>
                    </a:p>
                  </a:txBody>
                  <a:tcPr/>
                </a:tc>
                <a:tc>
                  <a:txBody>
                    <a:bodyPr/>
                    <a:lstStyle/>
                    <a:p>
                      <a:r>
                        <a:rPr lang="it-IT" sz="900" dirty="0"/>
                        <a:t>90 giorni dall’entrata in vigore dei decreti di cui sopra</a:t>
                      </a:r>
                    </a:p>
                  </a:txBody>
                  <a:tcPr/>
                </a:tc>
                <a:tc>
                  <a:txBody>
                    <a:bodyPr/>
                    <a:lstStyle/>
                    <a:p>
                      <a:r>
                        <a:rPr lang="it-IT" sz="900" dirty="0">
                          <a:solidFill>
                            <a:srgbClr val="FF0000"/>
                          </a:solidFill>
                        </a:rPr>
                        <a:t>Deadline scaduta </a:t>
                      </a:r>
                    </a:p>
                    <a:p>
                      <a:r>
                        <a:rPr lang="it-IT" sz="900" dirty="0">
                          <a:solidFill>
                            <a:srgbClr val="FF0000"/>
                          </a:solidFill>
                        </a:rPr>
                        <a:t>In attesa provvedimento</a:t>
                      </a:r>
                    </a:p>
                  </a:txBody>
                  <a:tcPr/>
                </a:tc>
                <a:extLst>
                  <a:ext uri="{0D108BD9-81ED-4DB2-BD59-A6C34878D82A}">
                    <a16:rowId xmlns:a16="http://schemas.microsoft.com/office/drawing/2014/main" val="2932032131"/>
                  </a:ext>
                </a:extLst>
              </a:tr>
            </a:tbl>
          </a:graphicData>
        </a:graphic>
      </p:graphicFrame>
    </p:spTree>
    <p:extLst>
      <p:ext uri="{BB962C8B-B14F-4D97-AF65-F5344CB8AC3E}">
        <p14:creationId xmlns:p14="http://schemas.microsoft.com/office/powerpoint/2010/main" val="35082073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199/2021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4" name="Tabella 3">
            <a:extLst>
              <a:ext uri="{FF2B5EF4-FFF2-40B4-BE49-F238E27FC236}">
                <a16:creationId xmlns:a16="http://schemas.microsoft.com/office/drawing/2014/main" id="{EB17E3D7-80F3-72A8-C83F-0D19847A251F}"/>
              </a:ext>
            </a:extLst>
          </p:cNvPr>
          <p:cNvGraphicFramePr>
            <a:graphicFrameLocks noGrp="1"/>
          </p:cNvGraphicFramePr>
          <p:nvPr>
            <p:extLst>
              <p:ext uri="{D42A27DB-BD31-4B8C-83A1-F6EECF244321}">
                <p14:modId xmlns:p14="http://schemas.microsoft.com/office/powerpoint/2010/main" val="173270090"/>
              </p:ext>
            </p:extLst>
          </p:nvPr>
        </p:nvGraphicFramePr>
        <p:xfrm>
          <a:off x="179512" y="792883"/>
          <a:ext cx="8784976" cy="4270587"/>
        </p:xfrm>
        <a:graphic>
          <a:graphicData uri="http://schemas.openxmlformats.org/drawingml/2006/table">
            <a:tbl>
              <a:tblPr firstRow="1" bandRow="1">
                <a:tableStyleId>{5C22544A-7EE6-4342-B048-85BDC9FD1C3A}</a:tableStyleId>
              </a:tblPr>
              <a:tblGrid>
                <a:gridCol w="1008112">
                  <a:extLst>
                    <a:ext uri="{9D8B030D-6E8A-4147-A177-3AD203B41FA5}">
                      <a16:colId xmlns:a16="http://schemas.microsoft.com/office/drawing/2014/main" val="1105637280"/>
                    </a:ext>
                  </a:extLst>
                </a:gridCol>
                <a:gridCol w="2798711">
                  <a:extLst>
                    <a:ext uri="{9D8B030D-6E8A-4147-A177-3AD203B41FA5}">
                      <a16:colId xmlns:a16="http://schemas.microsoft.com/office/drawing/2014/main" val="162938629"/>
                    </a:ext>
                  </a:extLst>
                </a:gridCol>
                <a:gridCol w="964948">
                  <a:extLst>
                    <a:ext uri="{9D8B030D-6E8A-4147-A177-3AD203B41FA5}">
                      <a16:colId xmlns:a16="http://schemas.microsoft.com/office/drawing/2014/main" val="1789818723"/>
                    </a:ext>
                  </a:extLst>
                </a:gridCol>
                <a:gridCol w="1662614">
                  <a:extLst>
                    <a:ext uri="{9D8B030D-6E8A-4147-A177-3AD203B41FA5}">
                      <a16:colId xmlns:a16="http://schemas.microsoft.com/office/drawing/2014/main" val="290268812"/>
                    </a:ext>
                  </a:extLst>
                </a:gridCol>
                <a:gridCol w="1252469">
                  <a:extLst>
                    <a:ext uri="{9D8B030D-6E8A-4147-A177-3AD203B41FA5}">
                      <a16:colId xmlns:a16="http://schemas.microsoft.com/office/drawing/2014/main" val="482903256"/>
                    </a:ext>
                  </a:extLst>
                </a:gridCol>
                <a:gridCol w="1098122">
                  <a:extLst>
                    <a:ext uri="{9D8B030D-6E8A-4147-A177-3AD203B41FA5}">
                      <a16:colId xmlns:a16="http://schemas.microsoft.com/office/drawing/2014/main" val="3304868983"/>
                    </a:ext>
                  </a:extLst>
                </a:gridCol>
              </a:tblGrid>
              <a:tr h="372002">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372002">
                <a:tc>
                  <a:txBody>
                    <a:bodyPr/>
                    <a:lstStyle/>
                    <a:p>
                      <a:r>
                        <a:rPr lang="it-IT" sz="900" dirty="0"/>
                        <a:t>Art. 9 comma 6</a:t>
                      </a:r>
                    </a:p>
                  </a:txBody>
                  <a:tcPr/>
                </a:tc>
                <a:tc>
                  <a:txBody>
                    <a:bodyPr/>
                    <a:lstStyle/>
                    <a:p>
                      <a:r>
                        <a:rPr lang="it-IT" sz="900" dirty="0"/>
                        <a:t>Aggiornamento bandi post 30 settembre 2021 del DM FER 2019, alias DM FER 1</a:t>
                      </a:r>
                    </a:p>
                  </a:txBody>
                  <a:tcPr/>
                </a:tc>
                <a:tc>
                  <a:txBody>
                    <a:bodyPr/>
                    <a:lstStyle/>
                    <a:p>
                      <a:endParaRPr lang="it-IT" sz="900" dirty="0"/>
                    </a:p>
                  </a:txBody>
                  <a:tcPr/>
                </a:tc>
                <a:tc>
                  <a:txBody>
                    <a:bodyPr/>
                    <a:lstStyle/>
                    <a:p>
                      <a:r>
                        <a:rPr lang="it-IT" sz="900" dirty="0"/>
                        <a:t>GSE</a:t>
                      </a:r>
                    </a:p>
                  </a:txBody>
                  <a:tcPr/>
                </a:tc>
                <a:tc>
                  <a:txBody>
                    <a:bodyPr/>
                    <a:lstStyle/>
                    <a:p>
                      <a:r>
                        <a:rPr lang="it-IT" sz="900" dirty="0"/>
                        <a:t>29 dicembre 2021</a:t>
                      </a:r>
                    </a:p>
                  </a:txBody>
                  <a:tcPr/>
                </a:tc>
                <a:tc>
                  <a:txBody>
                    <a:bodyPr/>
                    <a:lstStyle/>
                    <a:p>
                      <a:r>
                        <a:rPr lang="it-IT" sz="900" dirty="0">
                          <a:solidFill>
                            <a:srgbClr val="00B050"/>
                          </a:solidFill>
                        </a:rPr>
                        <a:t>23 dicembre 2021</a:t>
                      </a:r>
                    </a:p>
                  </a:txBody>
                  <a:tcPr/>
                </a:tc>
                <a:extLst>
                  <a:ext uri="{0D108BD9-81ED-4DB2-BD59-A6C34878D82A}">
                    <a16:rowId xmlns:a16="http://schemas.microsoft.com/office/drawing/2014/main" val="811640095"/>
                  </a:ext>
                </a:extLst>
              </a:tr>
              <a:tr h="530807">
                <a:tc>
                  <a:txBody>
                    <a:bodyPr/>
                    <a:lstStyle/>
                    <a:p>
                      <a:r>
                        <a:rPr lang="it-IT" sz="900" dirty="0"/>
                        <a:t>Art. 14 comma 1</a:t>
                      </a:r>
                    </a:p>
                  </a:txBody>
                  <a:tcPr/>
                </a:tc>
                <a:tc>
                  <a:txBody>
                    <a:bodyPr/>
                    <a:lstStyle/>
                    <a:p>
                      <a:r>
                        <a:rPr lang="it-IT" sz="900" dirty="0"/>
                        <a:t>Criteri specifici di coordinamento fra misure del PNRR e strumenti di incentivazione</a:t>
                      </a:r>
                    </a:p>
                  </a:txBody>
                  <a:tcPr/>
                </a:tc>
                <a:tc>
                  <a:txBody>
                    <a:bodyPr/>
                    <a:lstStyle/>
                    <a:p>
                      <a:r>
                        <a:rPr lang="it-IT" sz="900" dirty="0"/>
                        <a:t>Decreto ministeriale</a:t>
                      </a:r>
                    </a:p>
                  </a:txBody>
                  <a:tcPr/>
                </a:tc>
                <a:tc>
                  <a:txBody>
                    <a:bodyPr/>
                    <a:lstStyle/>
                    <a:p>
                      <a:r>
                        <a:rPr lang="it-IT" sz="900" dirty="0"/>
                        <a:t>MASE</a:t>
                      </a:r>
                    </a:p>
                  </a:txBody>
                  <a:tcPr/>
                </a:tc>
                <a:tc>
                  <a:txBody>
                    <a:bodyPr/>
                    <a:lstStyle/>
                    <a:p>
                      <a:r>
                        <a:rPr lang="it-IT" sz="900" dirty="0"/>
                        <a:t>14 marzo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2737923861"/>
                  </a:ext>
                </a:extLst>
              </a:tr>
              <a:tr h="686511">
                <a:tc>
                  <a:txBody>
                    <a:bodyPr/>
                    <a:lstStyle/>
                    <a:p>
                      <a:r>
                        <a:rPr lang="it-IT" sz="900" dirty="0"/>
                        <a:t>Art. 18 comma 3</a:t>
                      </a:r>
                    </a:p>
                  </a:txBody>
                  <a:tcPr/>
                </a:tc>
                <a:tc>
                  <a:txBody>
                    <a:bodyPr/>
                    <a:lstStyle/>
                    <a:p>
                      <a:r>
                        <a:rPr lang="it-IT" sz="900" dirty="0"/>
                        <a:t>Aggiornamento linee guida per autorizzazione impianti FER di cui all’articolo 12, comma 10, del Dlgs 387/2003</a:t>
                      </a:r>
                    </a:p>
                  </a:txBody>
                  <a:tcPr/>
                </a:tc>
                <a:tc>
                  <a:txBody>
                    <a:bodyPr/>
                    <a:lstStyle/>
                    <a:p>
                      <a:r>
                        <a:rPr lang="it-IT" sz="900" dirty="0"/>
                        <a:t>Decreto ministeriale</a:t>
                      </a:r>
                    </a:p>
                  </a:txBody>
                  <a:tcPr/>
                </a:tc>
                <a:tc>
                  <a:txBody>
                    <a:bodyPr/>
                    <a:lstStyle/>
                    <a:p>
                      <a:r>
                        <a:rPr lang="it-IT" sz="900" dirty="0"/>
                        <a:t>MASE</a:t>
                      </a:r>
                    </a:p>
                  </a:txBody>
                  <a:tcPr/>
                </a:tc>
                <a:tc>
                  <a:txBody>
                    <a:bodyPr/>
                    <a:lstStyle/>
                    <a:p>
                      <a:r>
                        <a:rPr lang="it-IT" sz="900" dirty="0"/>
                        <a:t>Dopo il 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840061033"/>
                  </a:ext>
                </a:extLst>
              </a:tr>
              <a:tr h="686511">
                <a:tc>
                  <a:txBody>
                    <a:bodyPr/>
                    <a:lstStyle/>
                    <a:p>
                      <a:r>
                        <a:rPr lang="it-IT" sz="900" dirty="0"/>
                        <a:t>Art. 19 comma 1</a:t>
                      </a:r>
                    </a:p>
                  </a:txBody>
                  <a:tcPr/>
                </a:tc>
                <a:tc>
                  <a:txBody>
                    <a:bodyPr/>
                    <a:lstStyle/>
                    <a:p>
                      <a:r>
                        <a:rPr lang="it-IT" sz="900" dirty="0"/>
                        <a:t>Istituzione piattaforma unica digitale per presentazione istanze di cui all’articolo 4, comma 2 Dlgs 28/2011, realizzata e gestita dal GSE</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Decreto ministeriale</a:t>
                      </a:r>
                    </a:p>
                  </a:txBody>
                  <a:tcPr/>
                </a:tc>
                <a:tc>
                  <a:txBody>
                    <a:bodyPr/>
                    <a:lstStyle/>
                    <a:p>
                      <a:r>
                        <a:rPr lang="it-IT" sz="900" dirty="0"/>
                        <a:t>MASE (d’intesa con Conferenza unificata)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4064736383"/>
                  </a:ext>
                </a:extLst>
              </a:tr>
              <a:tr h="571194">
                <a:tc>
                  <a:txBody>
                    <a:bodyPr/>
                    <a:lstStyle/>
                    <a:p>
                      <a:r>
                        <a:rPr lang="it-IT" sz="900" dirty="0"/>
                        <a:t>Art. 19 comma 3</a:t>
                      </a:r>
                    </a:p>
                  </a:txBody>
                  <a:tcPr/>
                </a:tc>
                <a:tc>
                  <a:txBody>
                    <a:bodyPr/>
                    <a:lstStyle/>
                    <a:p>
                      <a:r>
                        <a:rPr lang="it-IT" sz="900" dirty="0"/>
                        <a:t>Adozione modelli unici per procedure di cui all’articolo 4, comma 2 Dlgs 28/2011</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Decreto ministeriale</a:t>
                      </a:r>
                    </a:p>
                    <a:p>
                      <a:endParaRPr lang="it-IT" sz="900" dirty="0"/>
                    </a:p>
                  </a:txBody>
                  <a:tcPr/>
                </a:tc>
                <a:tc>
                  <a:txBody>
                    <a:bodyPr/>
                    <a:lstStyle/>
                    <a:p>
                      <a:r>
                        <a:rPr lang="it-IT" sz="900" dirty="0"/>
                        <a:t>MASE (d’intesa con Conferenza unificata)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2818078543"/>
                  </a:ext>
                </a:extLst>
              </a:tr>
              <a:tr h="686511">
                <a:tc>
                  <a:txBody>
                    <a:bodyPr/>
                    <a:lstStyle/>
                    <a:p>
                      <a:r>
                        <a:rPr lang="it-IT" sz="900" dirty="0"/>
                        <a:t>Art. 20 comma 1</a:t>
                      </a:r>
                    </a:p>
                  </a:txBody>
                  <a:tcPr/>
                </a:tc>
                <a:tc>
                  <a:txBody>
                    <a:bodyPr/>
                    <a:lstStyle/>
                    <a:p>
                      <a:r>
                        <a:rPr lang="it-IT" sz="900" dirty="0"/>
                        <a:t>Definizione di principi e criteri per individuazione aree idonee e non idonee agli impianti FER e ripartizione della potenza installata fra Regioni e Province autonome</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Decreto ministeriale</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MASE (di concerto con MIC, Min. Agricoltura, d’intesa con Conferenza unificata)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p>
                      <a:r>
                        <a:rPr lang="it-IT" sz="900" dirty="0">
                          <a:solidFill>
                            <a:srgbClr val="FF0000"/>
                          </a:solidFill>
                        </a:rPr>
                        <a:t>Schema di DM all’esame Conferenza unificata</a:t>
                      </a:r>
                    </a:p>
                  </a:txBody>
                  <a:tcPr/>
                </a:tc>
                <a:extLst>
                  <a:ext uri="{0D108BD9-81ED-4DB2-BD59-A6C34878D82A}">
                    <a16:rowId xmlns:a16="http://schemas.microsoft.com/office/drawing/2014/main" val="1192537931"/>
                  </a:ext>
                </a:extLst>
              </a:tr>
            </a:tbl>
          </a:graphicData>
        </a:graphic>
      </p:graphicFrame>
    </p:spTree>
    <p:extLst>
      <p:ext uri="{BB962C8B-B14F-4D97-AF65-F5344CB8AC3E}">
        <p14:creationId xmlns:p14="http://schemas.microsoft.com/office/powerpoint/2010/main" val="14323971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sp>
        <p:nvSpPr>
          <p:cNvPr id="4" name="CasellaDiTesto 4">
            <a:extLst>
              <a:ext uri="{FF2B5EF4-FFF2-40B4-BE49-F238E27FC236}">
                <a16:creationId xmlns:a16="http://schemas.microsoft.com/office/drawing/2014/main" id="{6CC50618-E5E6-6E8C-9FE0-A8B71729A36F}"/>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199/2021</a:t>
            </a:r>
          </a:p>
        </p:txBody>
      </p:sp>
      <p:graphicFrame>
        <p:nvGraphicFramePr>
          <p:cNvPr id="5" name="Tabella 3">
            <a:extLst>
              <a:ext uri="{FF2B5EF4-FFF2-40B4-BE49-F238E27FC236}">
                <a16:creationId xmlns:a16="http://schemas.microsoft.com/office/drawing/2014/main" id="{922160CC-9959-0F9E-DDFD-D1D706FF6D5B}"/>
              </a:ext>
            </a:extLst>
          </p:cNvPr>
          <p:cNvGraphicFramePr>
            <a:graphicFrameLocks noGrp="1"/>
          </p:cNvGraphicFramePr>
          <p:nvPr>
            <p:extLst>
              <p:ext uri="{D42A27DB-BD31-4B8C-83A1-F6EECF244321}">
                <p14:modId xmlns:p14="http://schemas.microsoft.com/office/powerpoint/2010/main" val="1260380903"/>
              </p:ext>
            </p:extLst>
          </p:nvPr>
        </p:nvGraphicFramePr>
        <p:xfrm>
          <a:off x="179511" y="771551"/>
          <a:ext cx="8784976" cy="4176553"/>
        </p:xfrm>
        <a:graphic>
          <a:graphicData uri="http://schemas.openxmlformats.org/drawingml/2006/table">
            <a:tbl>
              <a:tblPr firstRow="1" bandRow="1">
                <a:tableStyleId>{5C22544A-7EE6-4342-B048-85BDC9FD1C3A}</a:tableStyleId>
              </a:tblPr>
              <a:tblGrid>
                <a:gridCol w="1152129">
                  <a:extLst>
                    <a:ext uri="{9D8B030D-6E8A-4147-A177-3AD203B41FA5}">
                      <a16:colId xmlns:a16="http://schemas.microsoft.com/office/drawing/2014/main" val="1105637280"/>
                    </a:ext>
                  </a:extLst>
                </a:gridCol>
                <a:gridCol w="2581486">
                  <a:extLst>
                    <a:ext uri="{9D8B030D-6E8A-4147-A177-3AD203B41FA5}">
                      <a16:colId xmlns:a16="http://schemas.microsoft.com/office/drawing/2014/main" val="162938629"/>
                    </a:ext>
                  </a:extLst>
                </a:gridCol>
                <a:gridCol w="878498">
                  <a:extLst>
                    <a:ext uri="{9D8B030D-6E8A-4147-A177-3AD203B41FA5}">
                      <a16:colId xmlns:a16="http://schemas.microsoft.com/office/drawing/2014/main" val="1789818723"/>
                    </a:ext>
                  </a:extLst>
                </a:gridCol>
                <a:gridCol w="1537371">
                  <a:extLst>
                    <a:ext uri="{9D8B030D-6E8A-4147-A177-3AD203B41FA5}">
                      <a16:colId xmlns:a16="http://schemas.microsoft.com/office/drawing/2014/main" val="290268812"/>
                    </a:ext>
                  </a:extLst>
                </a:gridCol>
                <a:gridCol w="1123325">
                  <a:extLst>
                    <a:ext uri="{9D8B030D-6E8A-4147-A177-3AD203B41FA5}">
                      <a16:colId xmlns:a16="http://schemas.microsoft.com/office/drawing/2014/main" val="482903256"/>
                    </a:ext>
                  </a:extLst>
                </a:gridCol>
                <a:gridCol w="1512167">
                  <a:extLst>
                    <a:ext uri="{9D8B030D-6E8A-4147-A177-3AD203B41FA5}">
                      <a16:colId xmlns:a16="http://schemas.microsoft.com/office/drawing/2014/main" val="3304868983"/>
                    </a:ext>
                  </a:extLst>
                </a:gridCol>
              </a:tblGrid>
              <a:tr h="430699">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575951">
                <a:tc>
                  <a:txBody>
                    <a:bodyPr/>
                    <a:lstStyle/>
                    <a:p>
                      <a:r>
                        <a:rPr lang="it-IT" sz="900" dirty="0"/>
                        <a:t>Art. 20 comma 4</a:t>
                      </a:r>
                    </a:p>
                  </a:txBody>
                  <a:tcPr/>
                </a:tc>
                <a:tc>
                  <a:txBody>
                    <a:bodyPr/>
                    <a:lstStyle/>
                    <a:p>
                      <a:r>
                        <a:rPr lang="it-IT" sz="900" dirty="0"/>
                        <a:t>Individuazione aree idonee </a:t>
                      </a:r>
                    </a:p>
                  </a:txBody>
                  <a:tcPr/>
                </a:tc>
                <a:tc>
                  <a:txBody>
                    <a:bodyPr/>
                    <a:lstStyle/>
                    <a:p>
                      <a:r>
                        <a:rPr lang="it-IT" sz="900" dirty="0"/>
                        <a:t>Leggi regionali</a:t>
                      </a:r>
                    </a:p>
                  </a:txBody>
                  <a:tcPr/>
                </a:tc>
                <a:tc>
                  <a:txBody>
                    <a:bodyPr/>
                    <a:lstStyle/>
                    <a:p>
                      <a:r>
                        <a:rPr lang="it-IT" sz="900" dirty="0"/>
                        <a:t>Regioni e Province autonome</a:t>
                      </a:r>
                    </a:p>
                  </a:txBody>
                  <a:tcPr/>
                </a:tc>
                <a:tc>
                  <a:txBody>
                    <a:bodyPr/>
                    <a:lstStyle/>
                    <a:p>
                      <a:r>
                        <a:rPr lang="it-IT" sz="900" dirty="0"/>
                        <a:t>14 dicembre 2022</a:t>
                      </a:r>
                    </a:p>
                  </a:txBody>
                  <a:tcPr/>
                </a:tc>
                <a:tc>
                  <a:txBody>
                    <a:bodyPr/>
                    <a:lstStyle/>
                    <a:p>
                      <a:r>
                        <a:rPr lang="it-IT" sz="900" dirty="0">
                          <a:solidFill>
                            <a:srgbClr val="FF0000"/>
                          </a:solidFill>
                        </a:rPr>
                        <a:t>Deadline scaduta</a:t>
                      </a:r>
                    </a:p>
                    <a:p>
                      <a:r>
                        <a:rPr lang="it-IT" sz="900" dirty="0">
                          <a:solidFill>
                            <a:srgbClr val="FF0000"/>
                          </a:solidFill>
                        </a:rPr>
                        <a:t>In attesa provvedimenti</a:t>
                      </a:r>
                      <a:endParaRPr lang="it-IT" sz="900" dirty="0">
                        <a:highlight>
                          <a:srgbClr val="FFFF00"/>
                        </a:highlight>
                      </a:endParaRPr>
                    </a:p>
                  </a:txBody>
                  <a:tcPr/>
                </a:tc>
                <a:extLst>
                  <a:ext uri="{0D108BD9-81ED-4DB2-BD59-A6C34878D82A}">
                    <a16:rowId xmlns:a16="http://schemas.microsoft.com/office/drawing/2014/main" val="2737923861"/>
                  </a:ext>
                </a:extLst>
              </a:tr>
              <a:tr h="646048">
                <a:tc>
                  <a:txBody>
                    <a:bodyPr/>
                    <a:lstStyle/>
                    <a:p>
                      <a:r>
                        <a:rPr lang="it-IT" sz="900" dirty="0"/>
                        <a:t>Art. 21 comma 1</a:t>
                      </a:r>
                    </a:p>
                  </a:txBody>
                  <a:tcPr/>
                </a:tc>
                <a:tc>
                  <a:txBody>
                    <a:bodyPr/>
                    <a:lstStyle/>
                    <a:p>
                      <a:r>
                        <a:rPr lang="it-IT" sz="900" dirty="0"/>
                        <a:t>Regolamentazione modalità di funzionamento della piattaforma digitale per aree idonee realizzata da GSE</a:t>
                      </a:r>
                    </a:p>
                  </a:txBody>
                  <a:tcPr/>
                </a:tc>
                <a:tc>
                  <a:txBody>
                    <a:bodyPr/>
                    <a:lstStyle/>
                    <a:p>
                      <a:r>
                        <a:rPr lang="it-IT" sz="900" dirty="0"/>
                        <a:t>Decreto ministeriale</a:t>
                      </a:r>
                    </a:p>
                  </a:txBody>
                  <a:tcPr/>
                </a:tc>
                <a:tc>
                  <a:txBody>
                    <a:bodyPr/>
                    <a:lstStyle/>
                    <a:p>
                      <a:r>
                        <a:rPr lang="it-IT" sz="900" dirty="0"/>
                        <a:t>MASE (d’intesa con Conferenza unificata)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840061033"/>
                  </a:ext>
                </a:extLst>
              </a:tr>
              <a:tr h="646048">
                <a:tc>
                  <a:txBody>
                    <a:bodyPr/>
                    <a:lstStyle/>
                    <a:p>
                      <a:r>
                        <a:rPr lang="it-IT" sz="900" dirty="0"/>
                        <a:t>Art. 23 comma 2</a:t>
                      </a:r>
                    </a:p>
                  </a:txBody>
                  <a:tcPr/>
                </a:tc>
                <a:tc>
                  <a:txBody>
                    <a:bodyPr/>
                    <a:lstStyle/>
                    <a:p>
                      <a:r>
                        <a:rPr lang="it-IT" sz="900" dirty="0"/>
                        <a:t>Adozione del piano di gestione dello spazio marittimo per le FER off-shore</a:t>
                      </a:r>
                    </a:p>
                  </a:txBody>
                  <a:tcPr/>
                </a:tc>
                <a:tc>
                  <a:txBody>
                    <a:bodyPr/>
                    <a:lstStyle/>
                    <a:p>
                      <a:r>
                        <a:rPr lang="it-IT" sz="900" dirty="0"/>
                        <a:t>Decreto ministeriale</a:t>
                      </a:r>
                    </a:p>
                  </a:txBody>
                  <a:tcPr/>
                </a:tc>
                <a:tc>
                  <a:txBody>
                    <a:bodyPr/>
                    <a:lstStyle/>
                    <a:p>
                      <a:r>
                        <a:rPr lang="it-IT" sz="900" dirty="0"/>
                        <a:t>MIT (parere Conferenza unificata)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4064736383"/>
                  </a:ext>
                </a:extLst>
              </a:tr>
              <a:tr h="687751">
                <a:tc>
                  <a:txBody>
                    <a:bodyPr/>
                    <a:lstStyle/>
                    <a:p>
                      <a:r>
                        <a:rPr lang="it-IT" sz="900" dirty="0"/>
                        <a:t>Art. 23 comma 6</a:t>
                      </a:r>
                    </a:p>
                  </a:txBody>
                  <a:tcPr/>
                </a:tc>
                <a:tc>
                  <a:txBody>
                    <a:bodyPr/>
                    <a:lstStyle/>
                    <a:p>
                      <a:r>
                        <a:rPr lang="it-IT" sz="900" dirty="0"/>
                        <a:t>Adozione linee guida per lo svolgimento dei procedimenti autorizzativi di impianti FER off-shore ubicati in aree idonee</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Decreto ministeriale</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MASE (di concerto con Min. Agricoltura, MIC e MIT)</a:t>
                      </a:r>
                    </a:p>
                  </a:txBody>
                  <a:tcPr/>
                </a:tc>
                <a:tc>
                  <a:txBody>
                    <a:bodyPr/>
                    <a:lstStyle/>
                    <a:p>
                      <a:r>
                        <a:rPr lang="it-IT" sz="900" dirty="0"/>
                        <a:t>14 marzo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2818078543"/>
                  </a:ext>
                </a:extLst>
              </a:tr>
              <a:tr h="544008">
                <a:tc>
                  <a:txBody>
                    <a:bodyPr/>
                    <a:lstStyle/>
                    <a:p>
                      <a:r>
                        <a:rPr lang="it-IT" sz="900" dirty="0"/>
                        <a:t>Art. 25 comma 3</a:t>
                      </a:r>
                    </a:p>
                  </a:txBody>
                  <a:tcPr/>
                </a:tc>
                <a:tc>
                  <a:txBody>
                    <a:bodyPr/>
                    <a:lstStyle/>
                    <a:p>
                      <a:r>
                        <a:rPr lang="it-IT" sz="900" dirty="0"/>
                        <a:t>Applicazione modello unico DM 19 maggio 2015 ad impianti 50 kW e opzione RID di GSE</a:t>
                      </a:r>
                    </a:p>
                  </a:txBody>
                  <a:tcPr/>
                </a:tc>
                <a:tc>
                  <a:txBody>
                    <a:bodyPr/>
                    <a:lstStyle/>
                    <a:p>
                      <a:endParaRPr lang="it-IT" sz="900" dirty="0"/>
                    </a:p>
                  </a:txBody>
                  <a:tcPr/>
                </a:tc>
                <a:tc>
                  <a:txBody>
                    <a:bodyPr/>
                    <a:lstStyle/>
                    <a:p>
                      <a:r>
                        <a:rPr lang="it-IT" sz="900" dirty="0"/>
                        <a:t>MASE-GSE</a:t>
                      </a:r>
                    </a:p>
                  </a:txBody>
                  <a:tcPr/>
                </a:tc>
                <a:tc>
                  <a:txBody>
                    <a:bodyPr/>
                    <a:lstStyle/>
                    <a:p>
                      <a:r>
                        <a:rPr lang="it-IT" sz="900" dirty="0"/>
                        <a:t>13 aprile 2022</a:t>
                      </a:r>
                    </a:p>
                  </a:txBody>
                  <a:tcPr/>
                </a:tc>
                <a:tc>
                  <a:txBody>
                    <a:bodyPr/>
                    <a:lstStyle/>
                    <a:p>
                      <a:r>
                        <a:rPr lang="it-IT" sz="900" dirty="0">
                          <a:solidFill>
                            <a:srgbClr val="00B050"/>
                          </a:solidFill>
                        </a:rPr>
                        <a:t>14 aprile 2022</a:t>
                      </a:r>
                    </a:p>
                  </a:txBody>
                  <a:tcPr/>
                </a:tc>
                <a:extLst>
                  <a:ext uri="{0D108BD9-81ED-4DB2-BD59-A6C34878D82A}">
                    <a16:rowId xmlns:a16="http://schemas.microsoft.com/office/drawing/2014/main" val="1192537931"/>
                  </a:ext>
                </a:extLst>
              </a:tr>
              <a:tr h="646048">
                <a:tc>
                  <a:txBody>
                    <a:bodyPr/>
                    <a:lstStyle/>
                    <a:p>
                      <a:r>
                        <a:rPr lang="it-IT" sz="900" dirty="0"/>
                        <a:t>Art. 25 comma 4</a:t>
                      </a:r>
                    </a:p>
                  </a:txBody>
                  <a:tcPr/>
                </a:tc>
                <a:tc>
                  <a:txBody>
                    <a:bodyPr/>
                    <a:lstStyle/>
                    <a:p>
                      <a:r>
                        <a:rPr lang="it-IT" sz="900" dirty="0"/>
                        <a:t>Accesso incentivi impianti in accesso diretto, in autoconsumo collettivo, in comunità energetica rinnovabili con modello unico</a:t>
                      </a:r>
                    </a:p>
                  </a:txBody>
                  <a:tcPr/>
                </a:tc>
                <a:tc>
                  <a:txBody>
                    <a:bodyPr/>
                    <a:lstStyle/>
                    <a:p>
                      <a:endParaRPr lang="it-IT" sz="900" dirty="0"/>
                    </a:p>
                  </a:txBody>
                  <a:tcPr/>
                </a:tc>
                <a:tc>
                  <a:txBody>
                    <a:bodyPr/>
                    <a:lstStyle/>
                    <a:p>
                      <a:r>
                        <a:rPr lang="it-IT" sz="900" dirty="0"/>
                        <a:t>GSE</a:t>
                      </a:r>
                    </a:p>
                  </a:txBody>
                  <a:tcPr/>
                </a:tc>
                <a:tc>
                  <a:txBody>
                    <a:bodyPr/>
                    <a:lstStyle/>
                    <a:p>
                      <a:r>
                        <a:rPr lang="it-IT" sz="900" dirty="0"/>
                        <a:t>60 giorni dai rispettivi decreti attuativi</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4271910446"/>
                  </a:ext>
                </a:extLst>
              </a:tr>
            </a:tbl>
          </a:graphicData>
        </a:graphic>
      </p:graphicFrame>
    </p:spTree>
    <p:extLst>
      <p:ext uri="{BB962C8B-B14F-4D97-AF65-F5344CB8AC3E}">
        <p14:creationId xmlns:p14="http://schemas.microsoft.com/office/powerpoint/2010/main" val="3263627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199/2021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2" name="Tabella 3">
            <a:extLst>
              <a:ext uri="{FF2B5EF4-FFF2-40B4-BE49-F238E27FC236}">
                <a16:creationId xmlns:a16="http://schemas.microsoft.com/office/drawing/2014/main" id="{257FF54F-314B-8809-2000-B663AF691031}"/>
              </a:ext>
            </a:extLst>
          </p:cNvPr>
          <p:cNvGraphicFramePr>
            <a:graphicFrameLocks noGrp="1"/>
          </p:cNvGraphicFramePr>
          <p:nvPr>
            <p:extLst>
              <p:ext uri="{D42A27DB-BD31-4B8C-83A1-F6EECF244321}">
                <p14:modId xmlns:p14="http://schemas.microsoft.com/office/powerpoint/2010/main" val="420658834"/>
              </p:ext>
            </p:extLst>
          </p:nvPr>
        </p:nvGraphicFramePr>
        <p:xfrm>
          <a:off x="179511" y="771549"/>
          <a:ext cx="8784976" cy="4176554"/>
        </p:xfrm>
        <a:graphic>
          <a:graphicData uri="http://schemas.openxmlformats.org/drawingml/2006/table">
            <a:tbl>
              <a:tblPr firstRow="1" bandRow="1">
                <a:tableStyleId>{5C22544A-7EE6-4342-B048-85BDC9FD1C3A}</a:tableStyleId>
              </a:tblPr>
              <a:tblGrid>
                <a:gridCol w="1224137">
                  <a:extLst>
                    <a:ext uri="{9D8B030D-6E8A-4147-A177-3AD203B41FA5}">
                      <a16:colId xmlns:a16="http://schemas.microsoft.com/office/drawing/2014/main" val="1105637280"/>
                    </a:ext>
                  </a:extLst>
                </a:gridCol>
                <a:gridCol w="2582686">
                  <a:extLst>
                    <a:ext uri="{9D8B030D-6E8A-4147-A177-3AD203B41FA5}">
                      <a16:colId xmlns:a16="http://schemas.microsoft.com/office/drawing/2014/main" val="162938629"/>
                    </a:ext>
                  </a:extLst>
                </a:gridCol>
                <a:gridCol w="964948">
                  <a:extLst>
                    <a:ext uri="{9D8B030D-6E8A-4147-A177-3AD203B41FA5}">
                      <a16:colId xmlns:a16="http://schemas.microsoft.com/office/drawing/2014/main" val="1789818723"/>
                    </a:ext>
                  </a:extLst>
                </a:gridCol>
                <a:gridCol w="1420918">
                  <a:extLst>
                    <a:ext uri="{9D8B030D-6E8A-4147-A177-3AD203B41FA5}">
                      <a16:colId xmlns:a16="http://schemas.microsoft.com/office/drawing/2014/main" val="290268812"/>
                    </a:ext>
                  </a:extLst>
                </a:gridCol>
                <a:gridCol w="1080120">
                  <a:extLst>
                    <a:ext uri="{9D8B030D-6E8A-4147-A177-3AD203B41FA5}">
                      <a16:colId xmlns:a16="http://schemas.microsoft.com/office/drawing/2014/main" val="482903256"/>
                    </a:ext>
                  </a:extLst>
                </a:gridCol>
                <a:gridCol w="1512167">
                  <a:extLst>
                    <a:ext uri="{9D8B030D-6E8A-4147-A177-3AD203B41FA5}">
                      <a16:colId xmlns:a16="http://schemas.microsoft.com/office/drawing/2014/main" val="3304868983"/>
                    </a:ext>
                  </a:extLst>
                </a:gridCol>
              </a:tblGrid>
              <a:tr h="459144">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688716">
                <a:tc>
                  <a:txBody>
                    <a:bodyPr/>
                    <a:lstStyle/>
                    <a:p>
                      <a:r>
                        <a:rPr lang="it-IT" sz="900" i="0" dirty="0"/>
                        <a:t>Art. 26 comma 8</a:t>
                      </a:r>
                    </a:p>
                  </a:txBody>
                  <a:tcPr/>
                </a:tc>
                <a:tc>
                  <a:txBody>
                    <a:bodyPr/>
                    <a:lstStyle/>
                    <a:p>
                      <a:r>
                        <a:rPr lang="it-IT" sz="900" i="0" dirty="0"/>
                        <a:t>Adeguamento atti normativi regionali o comunali in materia di obbligo di integrazione FER negli edifici</a:t>
                      </a:r>
                    </a:p>
                  </a:txBody>
                  <a:tcPr/>
                </a:tc>
                <a:tc>
                  <a:txBody>
                    <a:bodyPr/>
                    <a:lstStyle/>
                    <a:p>
                      <a:r>
                        <a:rPr lang="it-IT" sz="900" i="0" dirty="0"/>
                        <a:t>Leggi regionali e comunali</a:t>
                      </a:r>
                    </a:p>
                  </a:txBody>
                  <a:tcPr/>
                </a:tc>
                <a:tc>
                  <a:txBody>
                    <a:bodyPr/>
                    <a:lstStyle/>
                    <a:p>
                      <a:r>
                        <a:rPr lang="it-IT" sz="900" i="0" dirty="0"/>
                        <a:t>Regioni e Comuni</a:t>
                      </a:r>
                    </a:p>
                  </a:txBody>
                  <a:tcPr/>
                </a:tc>
                <a:tc>
                  <a:txBody>
                    <a:bodyPr/>
                    <a:lstStyle/>
                    <a:p>
                      <a:r>
                        <a:rPr lang="it-IT" sz="900" i="0" dirty="0"/>
                        <a:t>12 giugno 2022</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i="0" dirty="0">
                          <a:solidFill>
                            <a:srgbClr val="00B050"/>
                          </a:solidFill>
                        </a:rPr>
                        <a:t>Verificare pubblicazione provvedimenti regionali</a:t>
                      </a:r>
                    </a:p>
                  </a:txBody>
                  <a:tcPr/>
                </a:tc>
                <a:extLst>
                  <a:ext uri="{0D108BD9-81ED-4DB2-BD59-A6C34878D82A}">
                    <a16:rowId xmlns:a16="http://schemas.microsoft.com/office/drawing/2014/main" val="2737923861"/>
                  </a:ext>
                </a:extLst>
              </a:tr>
              <a:tr h="553937">
                <a:tc>
                  <a:txBody>
                    <a:bodyPr/>
                    <a:lstStyle/>
                    <a:p>
                      <a:r>
                        <a:rPr lang="it-IT" sz="900" dirty="0"/>
                        <a:t>Art. 26 comma 11</a:t>
                      </a:r>
                    </a:p>
                  </a:txBody>
                  <a:tcPr/>
                </a:tc>
                <a:tc>
                  <a:txBody>
                    <a:bodyPr/>
                    <a:lstStyle/>
                    <a:p>
                      <a:r>
                        <a:rPr lang="it-IT" sz="900" kern="1200" dirty="0">
                          <a:solidFill>
                            <a:schemeClr val="dk1"/>
                          </a:solidFill>
                          <a:latin typeface="+mn-lt"/>
                          <a:ea typeface="+mn-ea"/>
                          <a:cs typeface="+mn-cs"/>
                        </a:rPr>
                        <a:t>Abrogazione art. 11 ed Allegato 3 Dlgs 28/2011</a:t>
                      </a:r>
                    </a:p>
                  </a:txBody>
                  <a:tcPr/>
                </a:tc>
                <a:tc>
                  <a:txBody>
                    <a:bodyPr/>
                    <a:lstStyle/>
                    <a:p>
                      <a:endParaRPr lang="it-IT" sz="900" dirty="0"/>
                    </a:p>
                  </a:txBody>
                  <a:tcPr/>
                </a:tc>
                <a:tc>
                  <a:txBody>
                    <a:bodyPr/>
                    <a:lstStyle/>
                    <a:p>
                      <a:r>
                        <a:rPr lang="it-IT" sz="900" dirty="0"/>
                        <a:t>Nessuno (si auto-esegue)</a:t>
                      </a:r>
                    </a:p>
                  </a:txBody>
                  <a:tcPr/>
                </a:tc>
                <a:tc>
                  <a:txBody>
                    <a:bodyPr/>
                    <a:lstStyle/>
                    <a:p>
                      <a:r>
                        <a:rPr lang="it-IT" sz="900" dirty="0"/>
                        <a:t>12 giugno 2022</a:t>
                      </a:r>
                    </a:p>
                  </a:txBody>
                  <a:tcPr/>
                </a:tc>
                <a:tc>
                  <a:txBody>
                    <a:bodyPr/>
                    <a:lstStyle/>
                    <a:p>
                      <a:r>
                        <a:rPr lang="it-IT" sz="900" dirty="0" err="1">
                          <a:solidFill>
                            <a:srgbClr val="00B050"/>
                          </a:solidFill>
                        </a:rPr>
                        <a:t>Autoeseguito</a:t>
                      </a:r>
                      <a:endParaRPr lang="it-IT" sz="900" dirty="0">
                        <a:solidFill>
                          <a:srgbClr val="00B050"/>
                        </a:solidFill>
                      </a:endParaRPr>
                    </a:p>
                  </a:txBody>
                  <a:tcPr/>
                </a:tc>
                <a:extLst>
                  <a:ext uri="{0D108BD9-81ED-4DB2-BD59-A6C34878D82A}">
                    <a16:rowId xmlns:a16="http://schemas.microsoft.com/office/drawing/2014/main" val="840061033"/>
                  </a:ext>
                </a:extLst>
              </a:tr>
              <a:tr h="523395">
                <a:tc>
                  <a:txBody>
                    <a:bodyPr/>
                    <a:lstStyle/>
                    <a:p>
                      <a:r>
                        <a:rPr lang="it-IT" sz="900" dirty="0"/>
                        <a:t>Art. 28 comma 1</a:t>
                      </a:r>
                    </a:p>
                  </a:txBody>
                  <a:tcPr/>
                </a:tc>
                <a:tc>
                  <a:txBody>
                    <a:bodyPr/>
                    <a:lstStyle/>
                    <a:p>
                      <a:r>
                        <a:rPr lang="it-IT" sz="900" dirty="0"/>
                        <a:t>Avvio bacheca informatica PPA per promuovere incontro tra domanda ed offerta</a:t>
                      </a:r>
                    </a:p>
                  </a:txBody>
                  <a:tcPr/>
                </a:tc>
                <a:tc>
                  <a:txBody>
                    <a:bodyPr/>
                    <a:lstStyle/>
                    <a:p>
                      <a:r>
                        <a:rPr lang="it-IT" sz="900" dirty="0"/>
                        <a:t>Atto proprio</a:t>
                      </a:r>
                    </a:p>
                  </a:txBody>
                  <a:tcPr/>
                </a:tc>
                <a:tc>
                  <a:txBody>
                    <a:bodyPr/>
                    <a:lstStyle/>
                    <a:p>
                      <a:r>
                        <a:rPr lang="it-IT" sz="900" dirty="0"/>
                        <a:t>GME</a:t>
                      </a:r>
                    </a:p>
                  </a:txBody>
                  <a:tcPr/>
                </a:tc>
                <a:tc>
                  <a:txBody>
                    <a:bodyPr/>
                    <a:lstStyle/>
                    <a:p>
                      <a:r>
                        <a:rPr lang="it-IT" sz="900" dirty="0"/>
                        <a:t>12 giugno 2022</a:t>
                      </a:r>
                    </a:p>
                  </a:txBody>
                  <a:tcPr/>
                </a:tc>
                <a:tc>
                  <a:txBody>
                    <a:bodyPr/>
                    <a:lstStyle/>
                    <a:p>
                      <a:r>
                        <a:rPr lang="it-IT" sz="900" dirty="0">
                          <a:solidFill>
                            <a:srgbClr val="00B050"/>
                          </a:solidFill>
                        </a:rPr>
                        <a:t>26 aprile 2022</a:t>
                      </a:r>
                    </a:p>
                  </a:txBody>
                  <a:tcPr/>
                </a:tc>
                <a:extLst>
                  <a:ext uri="{0D108BD9-81ED-4DB2-BD59-A6C34878D82A}">
                    <a16:rowId xmlns:a16="http://schemas.microsoft.com/office/drawing/2014/main" val="4064736383"/>
                  </a:ext>
                </a:extLst>
              </a:tr>
              <a:tr h="1071336">
                <a:tc>
                  <a:txBody>
                    <a:bodyPr/>
                    <a:lstStyle/>
                    <a:p>
                      <a:r>
                        <a:rPr lang="it-IT" sz="900" dirty="0"/>
                        <a:t>Art. 28 comma 4</a:t>
                      </a:r>
                    </a:p>
                  </a:txBody>
                  <a:tcPr/>
                </a:tc>
                <a:tc>
                  <a:txBody>
                    <a:bodyPr/>
                    <a:lstStyle/>
                    <a:p>
                      <a:r>
                        <a:rPr lang="it-IT" sz="900" dirty="0"/>
                        <a:t>Definizione di strumenti di gara per la fornitura di energia da FER alla Pubblica amministrazione attraverso schemi di accordo per la compravendita di energia elettrica di lungo termine</a:t>
                      </a:r>
                    </a:p>
                  </a:txBody>
                  <a:tcPr/>
                </a:tc>
                <a:tc>
                  <a:txBody>
                    <a:bodyPr/>
                    <a:lstStyle/>
                    <a:p>
                      <a:r>
                        <a:rPr lang="it-IT" sz="900" dirty="0"/>
                        <a:t>Atto proprio</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CONSIP (con il supporto di GSE)</a:t>
                      </a:r>
                    </a:p>
                  </a:txBody>
                  <a:tcPr/>
                </a:tc>
                <a:tc>
                  <a:txBody>
                    <a:bodyPr/>
                    <a:lstStyle/>
                    <a:p>
                      <a:r>
                        <a:rPr lang="it-IT" sz="900" dirty="0"/>
                        <a:t>12 giugno 2022</a:t>
                      </a:r>
                    </a:p>
                  </a:txBody>
                  <a:tcPr/>
                </a:tc>
                <a:tc>
                  <a:txBody>
                    <a:bodyPr/>
                    <a:lstStyle/>
                    <a:p>
                      <a:r>
                        <a:rPr lang="it-IT" sz="900" kern="1200" dirty="0">
                          <a:solidFill>
                            <a:srgbClr val="00B050"/>
                          </a:solidFill>
                          <a:latin typeface="+mn-lt"/>
                          <a:ea typeface="+mn-ea"/>
                          <a:cs typeface="+mn-cs"/>
                        </a:rPr>
                        <a:t>Definiti a giugno 2022 (non disponibile testo)</a:t>
                      </a:r>
                    </a:p>
                  </a:txBody>
                  <a:tcPr/>
                </a:tc>
                <a:extLst>
                  <a:ext uri="{0D108BD9-81ED-4DB2-BD59-A6C34878D82A}">
                    <a16:rowId xmlns:a16="http://schemas.microsoft.com/office/drawing/2014/main" val="2818078543"/>
                  </a:ext>
                </a:extLst>
              </a:tr>
              <a:tr h="880026">
                <a:tc>
                  <a:txBody>
                    <a:bodyPr/>
                    <a:lstStyle/>
                    <a:p>
                      <a:r>
                        <a:rPr lang="it-IT" sz="900" dirty="0"/>
                        <a:t>Art. 28 comma 5</a:t>
                      </a:r>
                    </a:p>
                  </a:txBody>
                  <a:tcPr/>
                </a:tc>
                <a:tc>
                  <a:txBody>
                    <a:bodyPr/>
                    <a:lstStyle/>
                    <a:p>
                      <a:r>
                        <a:rPr lang="it-IT" sz="900" dirty="0"/>
                        <a:t>Integrazione linee guida gruppi di acquisto per promuovere approvvigionamento  mediante contratti di lungo termine, anche per il tra MASE degli aggregatori</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12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1192537931"/>
                  </a:ext>
                </a:extLst>
              </a:tr>
            </a:tbl>
          </a:graphicData>
        </a:graphic>
      </p:graphicFrame>
    </p:spTree>
    <p:extLst>
      <p:ext uri="{BB962C8B-B14F-4D97-AF65-F5344CB8AC3E}">
        <p14:creationId xmlns:p14="http://schemas.microsoft.com/office/powerpoint/2010/main" val="3830820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sp>
        <p:nvSpPr>
          <p:cNvPr id="2" name="CasellaDiTesto 4">
            <a:extLst>
              <a:ext uri="{FF2B5EF4-FFF2-40B4-BE49-F238E27FC236}">
                <a16:creationId xmlns:a16="http://schemas.microsoft.com/office/drawing/2014/main" id="{6746309A-F70D-FE0F-13E9-CD0DFD0895D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199/2021</a:t>
            </a:r>
          </a:p>
        </p:txBody>
      </p:sp>
      <p:graphicFrame>
        <p:nvGraphicFramePr>
          <p:cNvPr id="5" name="Tabella 4">
            <a:extLst>
              <a:ext uri="{FF2B5EF4-FFF2-40B4-BE49-F238E27FC236}">
                <a16:creationId xmlns:a16="http://schemas.microsoft.com/office/drawing/2014/main" id="{89687E03-706C-E4BE-F535-873FBFD75481}"/>
              </a:ext>
            </a:extLst>
          </p:cNvPr>
          <p:cNvGraphicFramePr>
            <a:graphicFrameLocks noGrp="1"/>
          </p:cNvGraphicFramePr>
          <p:nvPr>
            <p:extLst>
              <p:ext uri="{D42A27DB-BD31-4B8C-83A1-F6EECF244321}">
                <p14:modId xmlns:p14="http://schemas.microsoft.com/office/powerpoint/2010/main" val="3762282287"/>
              </p:ext>
            </p:extLst>
          </p:nvPr>
        </p:nvGraphicFramePr>
        <p:xfrm>
          <a:off x="179511" y="771542"/>
          <a:ext cx="8784976" cy="4176555"/>
        </p:xfrm>
        <a:graphic>
          <a:graphicData uri="http://schemas.openxmlformats.org/drawingml/2006/table">
            <a:tbl>
              <a:tblPr firstRow="1" bandRow="1">
                <a:tableStyleId>{5C22544A-7EE6-4342-B048-85BDC9FD1C3A}</a:tableStyleId>
              </a:tblPr>
              <a:tblGrid>
                <a:gridCol w="1080121">
                  <a:extLst>
                    <a:ext uri="{9D8B030D-6E8A-4147-A177-3AD203B41FA5}">
                      <a16:colId xmlns:a16="http://schemas.microsoft.com/office/drawing/2014/main" val="1105637280"/>
                    </a:ext>
                  </a:extLst>
                </a:gridCol>
                <a:gridCol w="2726702">
                  <a:extLst>
                    <a:ext uri="{9D8B030D-6E8A-4147-A177-3AD203B41FA5}">
                      <a16:colId xmlns:a16="http://schemas.microsoft.com/office/drawing/2014/main" val="162938629"/>
                    </a:ext>
                  </a:extLst>
                </a:gridCol>
                <a:gridCol w="964948">
                  <a:extLst>
                    <a:ext uri="{9D8B030D-6E8A-4147-A177-3AD203B41FA5}">
                      <a16:colId xmlns:a16="http://schemas.microsoft.com/office/drawing/2014/main" val="1789818723"/>
                    </a:ext>
                  </a:extLst>
                </a:gridCol>
                <a:gridCol w="938463">
                  <a:extLst>
                    <a:ext uri="{9D8B030D-6E8A-4147-A177-3AD203B41FA5}">
                      <a16:colId xmlns:a16="http://schemas.microsoft.com/office/drawing/2014/main" val="290268812"/>
                    </a:ext>
                  </a:extLst>
                </a:gridCol>
                <a:gridCol w="1098122">
                  <a:extLst>
                    <a:ext uri="{9D8B030D-6E8A-4147-A177-3AD203B41FA5}">
                      <a16:colId xmlns:a16="http://schemas.microsoft.com/office/drawing/2014/main" val="482903256"/>
                    </a:ext>
                  </a:extLst>
                </a:gridCol>
                <a:gridCol w="1976620">
                  <a:extLst>
                    <a:ext uri="{9D8B030D-6E8A-4147-A177-3AD203B41FA5}">
                      <a16:colId xmlns:a16="http://schemas.microsoft.com/office/drawing/2014/main" val="3304868983"/>
                    </a:ext>
                  </a:extLst>
                </a:gridCol>
              </a:tblGrid>
              <a:tr h="421165">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1158204">
                <a:tc>
                  <a:txBody>
                    <a:bodyPr/>
                    <a:lstStyle/>
                    <a:p>
                      <a:r>
                        <a:rPr lang="it-IT" sz="900" dirty="0"/>
                        <a:t>Art. 32 comma 3</a:t>
                      </a:r>
                    </a:p>
                  </a:txBody>
                  <a:tcPr/>
                </a:tc>
                <a:tc>
                  <a:txBody>
                    <a:bodyPr/>
                    <a:lstStyle/>
                    <a:p>
                      <a:r>
                        <a:rPr lang="it-IT" sz="900" dirty="0"/>
                        <a:t>Adozione dei provvedimenti per attuazione delle configurazioni di autoconsumo e comunità energetiche rinnovabili</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14 marzo 2022</a:t>
                      </a:r>
                    </a:p>
                  </a:txBody>
                  <a:tcPr/>
                </a:tc>
                <a:tc>
                  <a:txBody>
                    <a:bodyPr/>
                    <a:lstStyle/>
                    <a:p>
                      <a:r>
                        <a:rPr lang="it-IT" sz="900" dirty="0">
                          <a:solidFill>
                            <a:srgbClr val="00B050"/>
                          </a:solidFill>
                        </a:rPr>
                        <a:t>Delibera 120 del 22 marzo 2022 che rinvia il provvedimento al 30 settembre 2022 previa consultazione; Consultazione 390 del 2 Agosto 2022 di ARERA; pubblicata la delibera 727 del 29 dicembre 2022</a:t>
                      </a:r>
                    </a:p>
                  </a:txBody>
                  <a:tcPr/>
                </a:tc>
                <a:extLst>
                  <a:ext uri="{0D108BD9-81ED-4DB2-BD59-A6C34878D82A}">
                    <a16:rowId xmlns:a16="http://schemas.microsoft.com/office/drawing/2014/main" val="2737923861"/>
                  </a:ext>
                </a:extLst>
              </a:tr>
              <a:tr h="631748">
                <a:tc>
                  <a:txBody>
                    <a:bodyPr/>
                    <a:lstStyle/>
                    <a:p>
                      <a:r>
                        <a:rPr lang="it-IT" sz="900" dirty="0"/>
                        <a:t>Art. 36 comma 1</a:t>
                      </a:r>
                    </a:p>
                  </a:txBody>
                  <a:tcPr/>
                </a:tc>
                <a:tc>
                  <a:txBody>
                    <a:bodyPr/>
                    <a:lstStyle/>
                    <a:p>
                      <a:r>
                        <a:rPr lang="it-IT" sz="900" kern="1200" dirty="0">
                          <a:solidFill>
                            <a:schemeClr val="dk1"/>
                          </a:solidFill>
                          <a:latin typeface="+mn-lt"/>
                          <a:ea typeface="+mn-ea"/>
                          <a:cs typeface="+mn-cs"/>
                        </a:rPr>
                        <a:t>Regolamentazione del sistema di misura ed individuazione di modalità con cui GSE eroga gli incentivi nel settore elettrico</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Termine non indicato nel Dlgs 199/2021</a:t>
                      </a:r>
                    </a:p>
                  </a:txBody>
                  <a:tcPr/>
                </a:tc>
                <a:tc>
                  <a:txBody>
                    <a:bodyPr/>
                    <a:lstStyle/>
                    <a:p>
                      <a:endParaRPr lang="it-IT" sz="900" dirty="0"/>
                    </a:p>
                  </a:txBody>
                  <a:tcPr/>
                </a:tc>
                <a:extLst>
                  <a:ext uri="{0D108BD9-81ED-4DB2-BD59-A6C34878D82A}">
                    <a16:rowId xmlns:a16="http://schemas.microsoft.com/office/drawing/2014/main" val="840061033"/>
                  </a:ext>
                </a:extLst>
              </a:tr>
              <a:tr h="631748">
                <a:tc>
                  <a:txBody>
                    <a:bodyPr/>
                    <a:lstStyle/>
                    <a:p>
                      <a:r>
                        <a:rPr lang="it-IT" sz="900" dirty="0"/>
                        <a:t>Art. 36 comma 2</a:t>
                      </a:r>
                    </a:p>
                  </a:txBody>
                  <a:tcPr/>
                </a:tc>
                <a:tc>
                  <a:txBody>
                    <a:bodyPr/>
                    <a:lstStyle/>
                    <a:p>
                      <a:r>
                        <a:rPr lang="it-IT" sz="900" dirty="0"/>
                        <a:t>Modalità per disciplinare rapporti fra AU e GSE e l’accesso all’infrastruttura informatica per l’erogazione degli incentivi</a:t>
                      </a:r>
                    </a:p>
                  </a:txBody>
                  <a:tcPr/>
                </a:tc>
                <a:tc>
                  <a:txBody>
                    <a:bodyPr/>
                    <a:lstStyle/>
                    <a:p>
                      <a:r>
                        <a:rPr lang="it-IT" sz="900" dirty="0"/>
                        <a:t>Decreto ministeriale</a:t>
                      </a:r>
                    </a:p>
                  </a:txBody>
                  <a:tcPr/>
                </a:tc>
                <a:tc>
                  <a:txBody>
                    <a:bodyPr/>
                    <a:lstStyle/>
                    <a:p>
                      <a:r>
                        <a:rPr lang="it-IT" sz="900" dirty="0"/>
                        <a:t>MASE</a:t>
                      </a:r>
                    </a:p>
                  </a:txBody>
                  <a:tcPr/>
                </a:tc>
                <a:tc>
                  <a:txBody>
                    <a:bodyPr/>
                    <a:lstStyle/>
                    <a:p>
                      <a:r>
                        <a:rPr lang="it-IT" sz="900" dirty="0"/>
                        <a:t>14 dicembre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p>
                      <a:endParaRPr lang="it-IT" sz="900" dirty="0"/>
                    </a:p>
                  </a:txBody>
                  <a:tcPr/>
                </a:tc>
                <a:extLst>
                  <a:ext uri="{0D108BD9-81ED-4DB2-BD59-A6C34878D82A}">
                    <a16:rowId xmlns:a16="http://schemas.microsoft.com/office/drawing/2014/main" val="4064736383"/>
                  </a:ext>
                </a:extLst>
              </a:tr>
              <a:tr h="1333690">
                <a:tc>
                  <a:txBody>
                    <a:bodyPr/>
                    <a:lstStyle/>
                    <a:p>
                      <a:r>
                        <a:rPr lang="it-IT" sz="900" dirty="0"/>
                        <a:t>Art. 46 comma 9</a:t>
                      </a:r>
                    </a:p>
                  </a:txBody>
                  <a:tcPr/>
                </a:tc>
                <a:tc>
                  <a:txBody>
                    <a:bodyPr/>
                    <a:lstStyle/>
                    <a:p>
                      <a:r>
                        <a:rPr lang="it-IT" sz="900" dirty="0"/>
                        <a:t>Definizione di modalità di rilascio, riconoscimento e annullamento di GO da FER, modalità di utilizzo da parte dei fornitori di energia, di modalità di utilizzo da parte del GSE dei proventi derivanti dalla vendita e di modalità con le quali è verificata affidabilità ed autenticità di GO di altri Paesi UE</a:t>
                      </a:r>
                    </a:p>
                  </a:txBody>
                  <a:tcPr/>
                </a:tc>
                <a:tc>
                  <a:txBody>
                    <a:bodyPr/>
                    <a:lstStyle/>
                    <a:p>
                      <a:r>
                        <a:rPr lang="it-IT" sz="900" dirty="0"/>
                        <a:t>Decreto ministeriale</a:t>
                      </a:r>
                    </a:p>
                  </a:txBody>
                  <a:tcPr/>
                </a:tc>
                <a:tc>
                  <a:txBody>
                    <a:bodyPr/>
                    <a:lstStyle/>
                    <a:p>
                      <a:r>
                        <a:rPr lang="it-IT" sz="900" dirty="0"/>
                        <a:t>MASE (su proposta dell’ARERA)</a:t>
                      </a:r>
                    </a:p>
                  </a:txBody>
                  <a:tcPr/>
                </a:tc>
                <a:tc>
                  <a:txBody>
                    <a:bodyPr/>
                    <a:lstStyle/>
                    <a:p>
                      <a:r>
                        <a:rPr lang="it-IT" sz="900" dirty="0"/>
                        <a:t>13 aprile 2022</a:t>
                      </a:r>
                    </a:p>
                  </a:txBody>
                  <a:tcPr/>
                </a:tc>
                <a:tc>
                  <a:txBody>
                    <a:bodyPr/>
                    <a:lstStyle/>
                    <a:p>
                      <a:r>
                        <a:rPr lang="it-IT" sz="900" dirty="0">
                          <a:solidFill>
                            <a:srgbClr val="00B050"/>
                          </a:solidFill>
                        </a:rPr>
                        <a:t>Delibera 235 del 31 maggio 2022 di ARERA. DM 224 del 14 luglio 2023. Consultazione GSE terminata il 4 settembre 2023.</a:t>
                      </a:r>
                    </a:p>
                  </a:txBody>
                  <a:tcPr/>
                </a:tc>
                <a:extLst>
                  <a:ext uri="{0D108BD9-81ED-4DB2-BD59-A6C34878D82A}">
                    <a16:rowId xmlns:a16="http://schemas.microsoft.com/office/drawing/2014/main" val="2818078543"/>
                  </a:ext>
                </a:extLst>
              </a:tr>
            </a:tbl>
          </a:graphicData>
        </a:graphic>
      </p:graphicFrame>
    </p:spTree>
    <p:extLst>
      <p:ext uri="{BB962C8B-B14F-4D97-AF65-F5344CB8AC3E}">
        <p14:creationId xmlns:p14="http://schemas.microsoft.com/office/powerpoint/2010/main" val="31368927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0" y="1466966"/>
            <a:ext cx="9144000" cy="1672717"/>
          </a:xfrm>
          <a:prstGeom prst="rect">
            <a:avLst/>
          </a:prstGeom>
          <a:noFill/>
        </p:spPr>
        <p:txBody>
          <a:bodyPr wrap="square" lIns="71579" tIns="35790" rIns="71579" bIns="35790" rtlCol="0">
            <a:spAutoFit/>
          </a:bodyPr>
          <a:lstStyle/>
          <a:p>
            <a:pPr algn="ctr"/>
            <a:r>
              <a:rPr lang="it-IT" sz="2800" b="1" i="1" dirty="0">
                <a:solidFill>
                  <a:srgbClr val="00518E"/>
                </a:solidFill>
                <a:latin typeface="Calibri" panose="020F0502020204030204" pitchFamily="34" charset="0"/>
                <a:cs typeface="DaxWide-Bold"/>
              </a:rPr>
              <a:t>DLGS n. 210 del 8 novembre 2021 </a:t>
            </a:r>
          </a:p>
          <a:p>
            <a:pPr algn="ctr"/>
            <a:endParaRPr lang="it-IT" sz="2800" b="1" i="1" dirty="0">
              <a:solidFill>
                <a:srgbClr val="00518E"/>
              </a:solidFill>
              <a:latin typeface="Calibri" panose="020F0502020204030204" pitchFamily="34" charset="0"/>
              <a:cs typeface="DaxWide-Bold"/>
            </a:endParaRPr>
          </a:p>
          <a:p>
            <a:pPr algn="ctr"/>
            <a:r>
              <a:rPr lang="it-IT" sz="1600" b="1" i="1" dirty="0">
                <a:solidFill>
                  <a:srgbClr val="00518E"/>
                </a:solidFill>
                <a:latin typeface="Calibri" panose="020F0502020204030204" pitchFamily="34" charset="0"/>
                <a:cs typeface="DaxWide-Bold"/>
              </a:rPr>
              <a:t>Recepimento direttiva UE in materia di MERCATO ELETTRICO</a:t>
            </a:r>
          </a:p>
          <a:p>
            <a:pPr algn="ctr"/>
            <a:endParaRPr lang="it-IT" sz="1600" b="1" i="1" dirty="0">
              <a:solidFill>
                <a:srgbClr val="00518E"/>
              </a:solidFill>
              <a:latin typeface="Calibri" panose="020F0502020204030204" pitchFamily="34" charset="0"/>
              <a:cs typeface="DaxWide-Bold"/>
            </a:endParaRPr>
          </a:p>
          <a:p>
            <a:pPr algn="ctr"/>
            <a:r>
              <a:rPr lang="it-IT" sz="1600" b="1" i="1" dirty="0">
                <a:solidFill>
                  <a:srgbClr val="00518E"/>
                </a:solidFill>
                <a:latin typeface="Calibri" panose="020F0502020204030204" pitchFamily="34" charset="0"/>
                <a:cs typeface="DaxWide-Bold"/>
              </a:rPr>
              <a:t>Entrato in vigore il 26 dicembre 2021</a:t>
            </a:r>
          </a:p>
        </p:txBody>
      </p:sp>
    </p:spTree>
    <p:extLst>
      <p:ext uri="{BB962C8B-B14F-4D97-AF65-F5344CB8AC3E}">
        <p14:creationId xmlns:p14="http://schemas.microsoft.com/office/powerpoint/2010/main" val="16153247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asellaDiTesto 4">
            <a:extLst>
              <a:ext uri="{FF2B5EF4-FFF2-40B4-BE49-F238E27FC236}">
                <a16:creationId xmlns:a16="http://schemas.microsoft.com/office/drawing/2014/main" id="{32273474-561A-47A1-8251-1B503DE11332}"/>
              </a:ext>
            </a:extLst>
          </p:cNvPr>
          <p:cNvSpPr txBox="1"/>
          <p:nvPr/>
        </p:nvSpPr>
        <p:spPr>
          <a:xfrm>
            <a:off x="447748" y="483518"/>
            <a:ext cx="8696251" cy="359412"/>
          </a:xfrm>
          <a:prstGeom prst="rect">
            <a:avLst/>
          </a:prstGeom>
          <a:noFill/>
        </p:spPr>
        <p:txBody>
          <a:bodyPr wrap="square" lIns="81616" tIns="40808" rIns="81616" bIns="40808">
            <a:spAutoFit/>
          </a:bodyPr>
          <a:lstStyle>
            <a:defPPr>
              <a:defRPr lang="it-IT"/>
            </a:defPPr>
            <a:lvl1pPr algn="ctr" defTabSz="408081" fontAlgn="auto">
              <a:spcBef>
                <a:spcPts val="0"/>
              </a:spcBef>
              <a:spcAft>
                <a:spcPts val="0"/>
              </a:spcAft>
              <a:defRPr sz="2000" b="1">
                <a:solidFill>
                  <a:srgbClr val="00518E"/>
                </a:solidFill>
                <a:effectLst/>
                <a:latin typeface="Calibri" panose="020F0502020204030204" pitchFamily="34" charset="0"/>
                <a:cs typeface="DaxWide-Bold"/>
              </a:defRPr>
            </a:lvl1pPr>
          </a:lstStyle>
          <a:p>
            <a:pPr algn="l"/>
            <a:r>
              <a:rPr lang="it-IT" sz="1800" i="1" dirty="0"/>
              <a:t>PROVVEDIMENTI ATTUATIVI DLGS 210/2021</a:t>
            </a:r>
          </a:p>
        </p:txBody>
      </p:sp>
      <p:sp>
        <p:nvSpPr>
          <p:cNvPr id="11" name="Rettangolo 10">
            <a:extLst>
              <a:ext uri="{FF2B5EF4-FFF2-40B4-BE49-F238E27FC236}">
                <a16:creationId xmlns:a16="http://schemas.microsoft.com/office/drawing/2014/main" id="{A9D8201B-F749-4A7D-A805-00B158452899}"/>
              </a:ext>
            </a:extLst>
          </p:cNvPr>
          <p:cNvSpPr/>
          <p:nvPr/>
        </p:nvSpPr>
        <p:spPr>
          <a:xfrm>
            <a:off x="7452320" y="4948110"/>
            <a:ext cx="1701072" cy="195390"/>
          </a:xfrm>
          <a:prstGeom prst="rect">
            <a:avLst/>
          </a:prstGeom>
        </p:spPr>
        <p:txBody>
          <a:bodyPr wrap="none" lIns="71579" tIns="35790" rIns="71579" bIns="35790">
            <a:spAutoFit/>
          </a:bodyPr>
          <a:lstStyle/>
          <a:p>
            <a:r>
              <a:rPr lang="it-IT" altLang="it-IT" sz="800" i="1" dirty="0">
                <a:solidFill>
                  <a:schemeClr val="tx2"/>
                </a:solidFill>
                <a:latin typeface="Calibri" pitchFamily="34" charset="0"/>
                <a:cs typeface="Arial" charset="0"/>
              </a:rPr>
              <a:t> Fonte: Elaborazione ANIE Rinnovabili</a:t>
            </a:r>
            <a:endParaRPr lang="it-IT" sz="800" dirty="0"/>
          </a:p>
        </p:txBody>
      </p:sp>
      <p:graphicFrame>
        <p:nvGraphicFramePr>
          <p:cNvPr id="2" name="Tabella 3">
            <a:extLst>
              <a:ext uri="{FF2B5EF4-FFF2-40B4-BE49-F238E27FC236}">
                <a16:creationId xmlns:a16="http://schemas.microsoft.com/office/drawing/2014/main" id="{AC3E5048-AB14-F3E7-F60A-378CD1F2EF94}"/>
              </a:ext>
            </a:extLst>
          </p:cNvPr>
          <p:cNvGraphicFramePr>
            <a:graphicFrameLocks noGrp="1"/>
          </p:cNvGraphicFramePr>
          <p:nvPr>
            <p:extLst>
              <p:ext uri="{D42A27DB-BD31-4B8C-83A1-F6EECF244321}">
                <p14:modId xmlns:p14="http://schemas.microsoft.com/office/powerpoint/2010/main" val="1717211205"/>
              </p:ext>
            </p:extLst>
          </p:nvPr>
        </p:nvGraphicFramePr>
        <p:xfrm>
          <a:off x="179511" y="771549"/>
          <a:ext cx="8784975" cy="4094431"/>
        </p:xfrm>
        <a:graphic>
          <a:graphicData uri="http://schemas.openxmlformats.org/drawingml/2006/table">
            <a:tbl>
              <a:tblPr firstRow="1" bandRow="1">
                <a:tableStyleId>{5C22544A-7EE6-4342-B048-85BDC9FD1C3A}</a:tableStyleId>
              </a:tblPr>
              <a:tblGrid>
                <a:gridCol w="1024914">
                  <a:extLst>
                    <a:ext uri="{9D8B030D-6E8A-4147-A177-3AD203B41FA5}">
                      <a16:colId xmlns:a16="http://schemas.microsoft.com/office/drawing/2014/main" val="1105637280"/>
                    </a:ext>
                  </a:extLst>
                </a:gridCol>
                <a:gridCol w="2781909">
                  <a:extLst>
                    <a:ext uri="{9D8B030D-6E8A-4147-A177-3AD203B41FA5}">
                      <a16:colId xmlns:a16="http://schemas.microsoft.com/office/drawing/2014/main" val="162938629"/>
                    </a:ext>
                  </a:extLst>
                </a:gridCol>
                <a:gridCol w="964948">
                  <a:extLst>
                    <a:ext uri="{9D8B030D-6E8A-4147-A177-3AD203B41FA5}">
                      <a16:colId xmlns:a16="http://schemas.microsoft.com/office/drawing/2014/main" val="1789818723"/>
                    </a:ext>
                  </a:extLst>
                </a:gridCol>
                <a:gridCol w="792047">
                  <a:extLst>
                    <a:ext uri="{9D8B030D-6E8A-4147-A177-3AD203B41FA5}">
                      <a16:colId xmlns:a16="http://schemas.microsoft.com/office/drawing/2014/main" val="290268812"/>
                    </a:ext>
                  </a:extLst>
                </a:gridCol>
                <a:gridCol w="1244538">
                  <a:extLst>
                    <a:ext uri="{9D8B030D-6E8A-4147-A177-3AD203B41FA5}">
                      <a16:colId xmlns:a16="http://schemas.microsoft.com/office/drawing/2014/main" val="482903256"/>
                    </a:ext>
                  </a:extLst>
                </a:gridCol>
                <a:gridCol w="1976619">
                  <a:extLst>
                    <a:ext uri="{9D8B030D-6E8A-4147-A177-3AD203B41FA5}">
                      <a16:colId xmlns:a16="http://schemas.microsoft.com/office/drawing/2014/main" val="3304868983"/>
                    </a:ext>
                  </a:extLst>
                </a:gridCol>
              </a:tblGrid>
              <a:tr h="380359">
                <a:tc>
                  <a:txBody>
                    <a:bodyPr/>
                    <a:lstStyle/>
                    <a:p>
                      <a:r>
                        <a:rPr lang="it-IT" sz="900" dirty="0"/>
                        <a:t>Riferimento</a:t>
                      </a:r>
                    </a:p>
                  </a:txBody>
                  <a:tcPr/>
                </a:tc>
                <a:tc>
                  <a:txBody>
                    <a:bodyPr/>
                    <a:lstStyle/>
                    <a:p>
                      <a:r>
                        <a:rPr lang="it-IT" sz="900" dirty="0"/>
                        <a:t>Descrizione</a:t>
                      </a:r>
                    </a:p>
                  </a:txBody>
                  <a:tcPr/>
                </a:tc>
                <a:tc>
                  <a:txBody>
                    <a:bodyPr/>
                    <a:lstStyle/>
                    <a:p>
                      <a:r>
                        <a:rPr lang="it-IT" sz="900" dirty="0"/>
                        <a:t>Veicolo</a:t>
                      </a:r>
                    </a:p>
                  </a:txBody>
                  <a:tcPr/>
                </a:tc>
                <a:tc>
                  <a:txBody>
                    <a:bodyPr/>
                    <a:lstStyle/>
                    <a:p>
                      <a:r>
                        <a:rPr lang="it-IT" sz="900" dirty="0"/>
                        <a:t>Esecutore</a:t>
                      </a:r>
                    </a:p>
                  </a:txBody>
                  <a:tcPr/>
                </a:tc>
                <a:tc>
                  <a:txBody>
                    <a:bodyPr/>
                    <a:lstStyle/>
                    <a:p>
                      <a:r>
                        <a:rPr lang="it-IT" sz="900" dirty="0"/>
                        <a:t>Termine esecuzione</a:t>
                      </a:r>
                    </a:p>
                  </a:txBody>
                  <a:tcPr/>
                </a:tc>
                <a:tc>
                  <a:txBody>
                    <a:bodyPr/>
                    <a:lstStyle/>
                    <a:p>
                      <a:r>
                        <a:rPr lang="it-IT" sz="900" dirty="0"/>
                        <a:t>Eseguito in data</a:t>
                      </a:r>
                    </a:p>
                  </a:txBody>
                  <a:tcPr/>
                </a:tc>
                <a:extLst>
                  <a:ext uri="{0D108BD9-81ED-4DB2-BD59-A6C34878D82A}">
                    <a16:rowId xmlns:a16="http://schemas.microsoft.com/office/drawing/2014/main" val="2786969118"/>
                  </a:ext>
                </a:extLst>
              </a:tr>
              <a:tr h="887504">
                <a:tc>
                  <a:txBody>
                    <a:bodyPr/>
                    <a:lstStyle/>
                    <a:p>
                      <a:r>
                        <a:rPr lang="it-IT" sz="900" dirty="0"/>
                        <a:t>Art. 8 comma 5</a:t>
                      </a:r>
                    </a:p>
                  </a:txBody>
                  <a:tcPr/>
                </a:tc>
                <a:tc>
                  <a:txBody>
                    <a:bodyPr/>
                    <a:lstStyle/>
                    <a:p>
                      <a:r>
                        <a:rPr lang="it-IT" sz="900" dirty="0"/>
                        <a:t>Orientare la graduale tariffazione delle componenti dei contratti di fornitura diverse dall'energia elettrica secondo una logica dinamica, con contestuale riduzione delle quote fisse</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26 dicembre 2022</a:t>
                      </a:r>
                    </a:p>
                  </a:txBody>
                  <a:tcPr/>
                </a:tc>
                <a:tc>
                  <a:txBody>
                    <a:bodyPr/>
                    <a:lstStyle/>
                    <a:p>
                      <a:r>
                        <a:rPr lang="it-IT" sz="900" dirty="0">
                          <a:solidFill>
                            <a:srgbClr val="00B050"/>
                          </a:solidFill>
                        </a:rPr>
                        <a:t>Delibera 121 del 2022 marzo 2022 che rinvia a provvedimenti attuativi (</a:t>
                      </a:r>
                      <a:r>
                        <a:rPr lang="it-IT" sz="900" dirty="0">
                          <a:solidFill>
                            <a:srgbClr val="00B050"/>
                          </a:solidFill>
                          <a:hlinkClick r:id="rId3">
                            <a:extLst>
                              <a:ext uri="{A12FA001-AC4F-418D-AE19-62706E023703}">
                                <ahyp:hlinkClr xmlns:ahyp="http://schemas.microsoft.com/office/drawing/2018/hyperlinkcolor" val="tx"/>
                              </a:ext>
                            </a:extLst>
                          </a:hlinkClick>
                        </a:rPr>
                        <a:t>vedi</a:t>
                      </a:r>
                      <a:r>
                        <a:rPr lang="it-IT" sz="900" dirty="0">
                          <a:solidFill>
                            <a:srgbClr val="00B050"/>
                          </a:solidFill>
                        </a:rPr>
                        <a:t> i provvedimenti collegati)</a:t>
                      </a:r>
                    </a:p>
                    <a:p>
                      <a:endParaRPr lang="it-IT" sz="900" dirty="0">
                        <a:highlight>
                          <a:srgbClr val="FFFF00"/>
                        </a:highlight>
                      </a:endParaRPr>
                    </a:p>
                  </a:txBody>
                  <a:tcPr/>
                </a:tc>
                <a:extLst>
                  <a:ext uri="{0D108BD9-81ED-4DB2-BD59-A6C34878D82A}">
                    <a16:rowId xmlns:a16="http://schemas.microsoft.com/office/drawing/2014/main" val="2737923861"/>
                  </a:ext>
                </a:extLst>
              </a:tr>
              <a:tr h="887504">
                <a:tc>
                  <a:txBody>
                    <a:bodyPr/>
                    <a:lstStyle/>
                    <a:p>
                      <a:r>
                        <a:rPr lang="it-IT" sz="900" dirty="0"/>
                        <a:t>Art. 12 comma 6</a:t>
                      </a:r>
                    </a:p>
                  </a:txBody>
                  <a:tcPr/>
                </a:tc>
                <a:tc>
                  <a:txBody>
                    <a:bodyPr/>
                    <a:lstStyle/>
                    <a:p>
                      <a:r>
                        <a:rPr lang="it-IT" sz="900" kern="1200" dirty="0">
                          <a:solidFill>
                            <a:schemeClr val="dk1"/>
                          </a:solidFill>
                          <a:latin typeface="+mn-lt"/>
                          <a:ea typeface="+mn-ea"/>
                          <a:cs typeface="+mn-cs"/>
                        </a:rPr>
                        <a:t>Definire le regole tecniche per la partecipazione al mercato dell'energia elettrica dei soggetti coinvolti in un'aggregazione nella gestione di una domanda di energia</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26 giugno 2022</a:t>
                      </a:r>
                    </a:p>
                  </a:txBody>
                  <a:tcPr/>
                </a:tc>
                <a:tc>
                  <a:txBody>
                    <a:bodyPr/>
                    <a:lstStyle/>
                    <a:p>
                      <a:r>
                        <a:rPr lang="it-IT" sz="900" dirty="0">
                          <a:solidFill>
                            <a:srgbClr val="FF0000"/>
                          </a:solidFill>
                        </a:rPr>
                        <a:t>Deadline scaduta</a:t>
                      </a:r>
                    </a:p>
                    <a:p>
                      <a:r>
                        <a:rPr lang="it-IT" sz="900" dirty="0">
                          <a:solidFill>
                            <a:srgbClr val="FF0000"/>
                          </a:solidFill>
                        </a:rPr>
                        <a:t>In attesa provvedimento</a:t>
                      </a:r>
                    </a:p>
                  </a:txBody>
                  <a:tcPr/>
                </a:tc>
                <a:extLst>
                  <a:ext uri="{0D108BD9-81ED-4DB2-BD59-A6C34878D82A}">
                    <a16:rowId xmlns:a16="http://schemas.microsoft.com/office/drawing/2014/main" val="840061033"/>
                  </a:ext>
                </a:extLst>
              </a:tr>
              <a:tr h="989579">
                <a:tc>
                  <a:txBody>
                    <a:bodyPr/>
                    <a:lstStyle/>
                    <a:p>
                      <a:r>
                        <a:rPr lang="it-IT" sz="900" dirty="0"/>
                        <a:t>Art. 14 comma 10</a:t>
                      </a:r>
                    </a:p>
                  </a:txBody>
                  <a:tcPr/>
                </a:tc>
                <a:tc>
                  <a:txBody>
                    <a:bodyPr/>
                    <a:lstStyle/>
                    <a:p>
                      <a:r>
                        <a:rPr lang="it-IT" sz="900" dirty="0"/>
                        <a:t>Attuazione delle disposizioni inerenti i clienti attivi e le comunità energetiche dei cittadini</a:t>
                      </a:r>
                    </a:p>
                  </a:txBody>
                  <a:tcPr/>
                </a:tc>
                <a:tc>
                  <a:txBody>
                    <a:bodyPr/>
                    <a:lstStyle/>
                    <a:p>
                      <a:r>
                        <a:rPr lang="it-IT" sz="900" dirty="0"/>
                        <a:t>Atto proprio</a:t>
                      </a:r>
                    </a:p>
                  </a:txBody>
                  <a:tcPr/>
                </a:tc>
                <a:tc>
                  <a:txBody>
                    <a:bodyPr/>
                    <a:lstStyle/>
                    <a:p>
                      <a:r>
                        <a:rPr lang="it-IT" sz="900" dirty="0"/>
                        <a:t>ARERA</a:t>
                      </a:r>
                    </a:p>
                  </a:txBody>
                  <a:tcPr/>
                </a:tc>
                <a:tc>
                  <a:txBody>
                    <a:bodyPr/>
                    <a:lstStyle/>
                    <a:p>
                      <a:r>
                        <a:rPr lang="it-IT" sz="900" dirty="0"/>
                        <a:t>26 giugno 2022</a:t>
                      </a:r>
                    </a:p>
                  </a:txBody>
                  <a:tcPr/>
                </a:tc>
                <a:tc>
                  <a:txBody>
                    <a:bodyPr/>
                    <a:lstStyle/>
                    <a:p>
                      <a:r>
                        <a:rPr lang="it-IT" sz="900" dirty="0">
                          <a:solidFill>
                            <a:srgbClr val="00B050"/>
                          </a:solidFill>
                        </a:rPr>
                        <a:t>Delibera 120 del 22 marzo 2022 che rinvia il provvedimento al 30 settembre 2022 previa consultazione; Consultazione 390 del 2 Agosto 2022 di ARERA; pubblicata la delibera 727 del 29 dicembre 2022</a:t>
                      </a:r>
                    </a:p>
                  </a:txBody>
                  <a:tcPr/>
                </a:tc>
                <a:extLst>
                  <a:ext uri="{0D108BD9-81ED-4DB2-BD59-A6C34878D82A}">
                    <a16:rowId xmlns:a16="http://schemas.microsoft.com/office/drawing/2014/main" val="4064736383"/>
                  </a:ext>
                </a:extLst>
              </a:tr>
              <a:tr h="887504">
                <a:tc>
                  <a:txBody>
                    <a:bodyPr/>
                    <a:lstStyle/>
                    <a:p>
                      <a:r>
                        <a:rPr lang="it-IT" sz="900" dirty="0"/>
                        <a:t>Art. 16 comma 3</a:t>
                      </a:r>
                    </a:p>
                  </a:txBody>
                  <a:tcPr/>
                </a:tc>
                <a:tc>
                  <a:txBody>
                    <a:bodyPr/>
                    <a:lstStyle/>
                    <a:p>
                      <a:r>
                        <a:rPr lang="it-IT" sz="900" dirty="0"/>
                        <a:t>Aggiornare la regolazione dei sistemi semplici di produzione e consumo (TISSPC)</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Atto proprio</a:t>
                      </a:r>
                    </a:p>
                  </a:txBody>
                  <a:tcPr/>
                </a:tc>
                <a:tc>
                  <a:txBody>
                    <a:bodyPr/>
                    <a:lstStyle/>
                    <a:p>
                      <a:pPr marL="0" marR="0" lvl="0" indent="0" algn="l" defTabSz="408181" rtl="0" eaLnBrk="1" fontAlgn="auto" latinLnBrk="0" hangingPunct="1">
                        <a:lnSpc>
                          <a:spcPct val="100000"/>
                        </a:lnSpc>
                        <a:spcBef>
                          <a:spcPts val="0"/>
                        </a:spcBef>
                        <a:spcAft>
                          <a:spcPts val="0"/>
                        </a:spcAft>
                        <a:buClrTx/>
                        <a:buSzTx/>
                        <a:buFontTx/>
                        <a:buNone/>
                        <a:tabLst/>
                        <a:defRPr/>
                      </a:pPr>
                      <a:r>
                        <a:rPr lang="it-IT" sz="900" dirty="0"/>
                        <a:t>ARERA</a:t>
                      </a:r>
                    </a:p>
                  </a:txBody>
                  <a:tcPr/>
                </a:tc>
                <a:tc>
                  <a:txBody>
                    <a:bodyPr/>
                    <a:lstStyle/>
                    <a:p>
                      <a:r>
                        <a:rPr lang="it-IT" sz="900" dirty="0"/>
                        <a:t>26 giugno 2022</a:t>
                      </a:r>
                    </a:p>
                  </a:txBody>
                  <a:tcPr/>
                </a:tc>
                <a:tc>
                  <a:txBody>
                    <a:bodyPr/>
                    <a:lstStyle/>
                    <a:p>
                      <a:r>
                        <a:rPr lang="it-IT" sz="900" dirty="0">
                          <a:solidFill>
                            <a:srgbClr val="00B050"/>
                          </a:solidFill>
                        </a:rPr>
                        <a:t>15 novembre 2022</a:t>
                      </a:r>
                    </a:p>
                    <a:p>
                      <a:r>
                        <a:rPr lang="it-IT" sz="900" dirty="0">
                          <a:solidFill>
                            <a:srgbClr val="00B050"/>
                          </a:solidFill>
                        </a:rPr>
                        <a:t>Delibera 573/2022 di ARERA</a:t>
                      </a:r>
                    </a:p>
                  </a:txBody>
                  <a:tcPr/>
                </a:tc>
                <a:extLst>
                  <a:ext uri="{0D108BD9-81ED-4DB2-BD59-A6C34878D82A}">
                    <a16:rowId xmlns:a16="http://schemas.microsoft.com/office/drawing/2014/main" val="2818078543"/>
                  </a:ext>
                </a:extLst>
              </a:tr>
            </a:tbl>
          </a:graphicData>
        </a:graphic>
      </p:graphicFrame>
    </p:spTree>
    <p:extLst>
      <p:ext uri="{BB962C8B-B14F-4D97-AF65-F5344CB8AC3E}">
        <p14:creationId xmlns:p14="http://schemas.microsoft.com/office/powerpoint/2010/main" val="14816459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intern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ittà">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2020</Words>
  <Application>Microsoft Office PowerPoint</Application>
  <PresentationFormat>Presentazione su schermo (16:9)</PresentationFormat>
  <Paragraphs>395</Paragraphs>
  <Slides>12</Slides>
  <Notes>9</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12</vt:i4>
      </vt:variant>
    </vt:vector>
  </HeadingPairs>
  <TitlesOfParts>
    <vt:vector size="16" baseType="lpstr">
      <vt:lpstr>Arial</vt:lpstr>
      <vt:lpstr>Calibri</vt:lpstr>
      <vt:lpstr>Georgia</vt:lpstr>
      <vt:lpstr>interno</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2022-06-16T17:53:39Z</dcterms:created>
  <dcterms:modified xsi:type="dcterms:W3CDTF">2023-12-12T15:36:49Z</dcterms:modified>
</cp:coreProperties>
</file>